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  <p:sldMasterId id="2147483675" r:id="rId7"/>
  </p:sldMasterIdLst>
  <p:notesMasterIdLst>
    <p:notesMasterId r:id="rId59"/>
  </p:notesMasterIdLst>
  <p:handoutMasterIdLst>
    <p:handoutMasterId r:id="rId60"/>
  </p:handoutMasterIdLst>
  <p:sldIdLst>
    <p:sldId id="256" r:id="rId8"/>
    <p:sldId id="257" r:id="rId9"/>
    <p:sldId id="275" r:id="rId10"/>
    <p:sldId id="278" r:id="rId11"/>
    <p:sldId id="288" r:id="rId12"/>
    <p:sldId id="283" r:id="rId13"/>
    <p:sldId id="285" r:id="rId14"/>
    <p:sldId id="286" r:id="rId15"/>
    <p:sldId id="279" r:id="rId16"/>
    <p:sldId id="284" r:id="rId17"/>
    <p:sldId id="28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317" r:id="rId36"/>
    <p:sldId id="318" r:id="rId37"/>
    <p:sldId id="319" r:id="rId38"/>
    <p:sldId id="324" r:id="rId39"/>
    <p:sldId id="321" r:id="rId40"/>
    <p:sldId id="322" r:id="rId41"/>
    <p:sldId id="323" r:id="rId42"/>
    <p:sldId id="289" r:id="rId43"/>
    <p:sldId id="298" r:id="rId44"/>
    <p:sldId id="292" r:id="rId45"/>
    <p:sldId id="327" r:id="rId46"/>
    <p:sldId id="310" r:id="rId47"/>
    <p:sldId id="306" r:id="rId48"/>
    <p:sldId id="312" r:id="rId49"/>
    <p:sldId id="307" r:id="rId50"/>
    <p:sldId id="331" r:id="rId51"/>
    <p:sldId id="309" r:id="rId52"/>
    <p:sldId id="301" r:id="rId53"/>
    <p:sldId id="308" r:id="rId54"/>
    <p:sldId id="316" r:id="rId55"/>
    <p:sldId id="332" r:id="rId56"/>
    <p:sldId id="328" r:id="rId57"/>
    <p:sldId id="294" r:id="rId58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3687"/>
  </p:normalViewPr>
  <p:slideViewPr>
    <p:cSldViewPr snapToGrid="0" snapToObjects="1" showGuides="1">
      <p:cViewPr varScale="1">
        <p:scale>
          <a:sx n="105" d="100"/>
          <a:sy n="105" d="100"/>
        </p:scale>
        <p:origin x="120" y="414"/>
      </p:cViewPr>
      <p:guideLst>
        <p:guide orient="horz" pos="2205"/>
        <p:guide pos="379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9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5BAE13-9E52-4CD3-8443-8DA0A8DBDCE7}" type="doc">
      <dgm:prSet loTypeId="urn:microsoft.com/office/officeart/2005/8/layout/h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da-DK"/>
        </a:p>
      </dgm:t>
    </dgm:pt>
    <dgm:pt modelId="{0847CEF6-E81F-4175-ADAA-795191AC13B2}">
      <dgm:prSet phldrT="[Tekst]" custT="1"/>
      <dgm:spPr/>
      <dgm:t>
        <a:bodyPr/>
        <a:lstStyle/>
        <a:p>
          <a:endParaRPr lang="da-DK" sz="1200" dirty="0" smtClean="0"/>
        </a:p>
        <a:p>
          <a:r>
            <a:rPr lang="da-DK" sz="1200" b="1" dirty="0" smtClean="0"/>
            <a:t>Hvorfor måler vi ?  </a:t>
          </a:r>
          <a:endParaRPr lang="da-DK" sz="1200" b="1" dirty="0"/>
        </a:p>
      </dgm:t>
    </dgm:pt>
    <dgm:pt modelId="{5CA8993B-5B71-4E86-8EF1-7D24E81F4C66}" type="parTrans" cxnId="{78F7D7D1-3CEE-4429-932F-CF5630C9E6C7}">
      <dgm:prSet/>
      <dgm:spPr/>
      <dgm:t>
        <a:bodyPr/>
        <a:lstStyle/>
        <a:p>
          <a:endParaRPr lang="da-DK"/>
        </a:p>
      </dgm:t>
    </dgm:pt>
    <dgm:pt modelId="{44D9B8EA-2131-41B9-A75D-F22B4DA712B2}" type="sibTrans" cxnId="{78F7D7D1-3CEE-4429-932F-CF5630C9E6C7}">
      <dgm:prSet/>
      <dgm:spPr/>
      <dgm:t>
        <a:bodyPr/>
        <a:lstStyle/>
        <a:p>
          <a:endParaRPr lang="da-DK"/>
        </a:p>
      </dgm:t>
    </dgm:pt>
    <dgm:pt modelId="{8AB5B7DF-84EC-4C6E-AD38-1C386F9FE5B4}">
      <dgm:prSet phldrT="[Tekst]" custT="1"/>
      <dgm:spPr/>
      <dgm:t>
        <a:bodyPr/>
        <a:lstStyle/>
        <a:p>
          <a:endParaRPr lang="da-DK" sz="1200" dirty="0" smtClean="0"/>
        </a:p>
        <a:p>
          <a:r>
            <a:rPr lang="da-DK" sz="1200" b="1" dirty="0" smtClean="0"/>
            <a:t>Hvad kræver det af jer? </a:t>
          </a:r>
          <a:r>
            <a:rPr lang="da-DK" sz="2400" b="1" dirty="0" smtClean="0"/>
            <a:t>	</a:t>
          </a:r>
          <a:endParaRPr lang="da-DK" sz="2400" b="1" dirty="0"/>
        </a:p>
      </dgm:t>
    </dgm:pt>
    <dgm:pt modelId="{489C6D09-5C2A-49F5-B96E-C5FE6D06DDA0}" type="parTrans" cxnId="{8B8D0BDE-F8CC-4A68-9D0D-F7C8A75DC934}">
      <dgm:prSet/>
      <dgm:spPr/>
      <dgm:t>
        <a:bodyPr/>
        <a:lstStyle/>
        <a:p>
          <a:endParaRPr lang="da-DK"/>
        </a:p>
      </dgm:t>
    </dgm:pt>
    <dgm:pt modelId="{BC7BBD0F-EAB0-46ED-B8B1-38FA9C660DC3}" type="sibTrans" cxnId="{8B8D0BDE-F8CC-4A68-9D0D-F7C8A75DC934}">
      <dgm:prSet/>
      <dgm:spPr/>
      <dgm:t>
        <a:bodyPr/>
        <a:lstStyle/>
        <a:p>
          <a:endParaRPr lang="da-DK"/>
        </a:p>
      </dgm:t>
    </dgm:pt>
    <dgm:pt modelId="{B071F80E-7EFA-4B82-AA18-DC4A721B1C00}">
      <dgm:prSet phldrT="[Tekst]" custT="1"/>
      <dgm:spPr/>
      <dgm:t>
        <a:bodyPr/>
        <a:lstStyle/>
        <a:p>
          <a:r>
            <a:rPr lang="da-DK" sz="1200" dirty="0" smtClean="0"/>
            <a:t>Tag jer tid til besvarelsen, så vi får resultater, vi alle kan arbejde videre med </a:t>
          </a:r>
          <a:endParaRPr lang="da-DK" sz="1200" b="1" dirty="0"/>
        </a:p>
      </dgm:t>
    </dgm:pt>
    <dgm:pt modelId="{45077FCC-3447-450E-ACF5-C1E7E3C85E6C}" type="parTrans" cxnId="{3D74C058-BA4F-40B9-A244-D2FF4789F8D1}">
      <dgm:prSet/>
      <dgm:spPr/>
      <dgm:t>
        <a:bodyPr/>
        <a:lstStyle/>
        <a:p>
          <a:endParaRPr lang="da-DK"/>
        </a:p>
      </dgm:t>
    </dgm:pt>
    <dgm:pt modelId="{1AEBAFC9-3EEA-46FE-BBC2-C09420DE1562}" type="sibTrans" cxnId="{3D74C058-BA4F-40B9-A244-D2FF4789F8D1}">
      <dgm:prSet/>
      <dgm:spPr/>
      <dgm:t>
        <a:bodyPr/>
        <a:lstStyle/>
        <a:p>
          <a:endParaRPr lang="da-DK"/>
        </a:p>
      </dgm:t>
    </dgm:pt>
    <dgm:pt modelId="{CB78927D-98E0-4AE8-88F2-CC3B200383FD}">
      <dgm:prSet phldrT="[Tekst]" custT="1"/>
      <dgm:spPr/>
      <dgm:t>
        <a:bodyPr/>
        <a:lstStyle/>
        <a:p>
          <a:endParaRPr lang="da-DK" sz="1200" dirty="0" smtClean="0"/>
        </a:p>
        <a:p>
          <a:r>
            <a:rPr lang="da-DK" sz="1200" b="1" dirty="0" smtClean="0"/>
            <a:t>Hvad sker der?</a:t>
          </a:r>
          <a:endParaRPr lang="da-DK" sz="1200" b="1" dirty="0"/>
        </a:p>
      </dgm:t>
    </dgm:pt>
    <dgm:pt modelId="{08D00570-A27A-4707-86E5-0E7050468A36}" type="parTrans" cxnId="{B742F7EF-C1CA-45D2-8C4B-2929A7A53EB1}">
      <dgm:prSet/>
      <dgm:spPr/>
      <dgm:t>
        <a:bodyPr/>
        <a:lstStyle/>
        <a:p>
          <a:endParaRPr lang="da-DK"/>
        </a:p>
      </dgm:t>
    </dgm:pt>
    <dgm:pt modelId="{B6D6A455-6A36-458E-B1F0-7D0B0943C960}" type="sibTrans" cxnId="{B742F7EF-C1CA-45D2-8C4B-2929A7A53EB1}">
      <dgm:prSet/>
      <dgm:spPr/>
      <dgm:t>
        <a:bodyPr/>
        <a:lstStyle/>
        <a:p>
          <a:endParaRPr lang="da-DK"/>
        </a:p>
      </dgm:t>
    </dgm:pt>
    <dgm:pt modelId="{21858F42-F49E-47A8-8DE1-28486D79CF97}">
      <dgm:prSet phldrT="[Tekst]" custT="1"/>
      <dgm:spPr/>
      <dgm:t>
        <a:bodyPr/>
        <a:lstStyle/>
        <a:p>
          <a:r>
            <a:rPr lang="da-DK" sz="1200" b="0" dirty="0" smtClean="0"/>
            <a:t>Jeg</a:t>
          </a:r>
          <a:r>
            <a:rPr lang="da-DK" sz="1200" dirty="0" smtClean="0"/>
            <a:t> kommer rundt på </a:t>
          </a:r>
          <a:r>
            <a:rPr lang="da-DK" sz="1200" dirty="0" err="1" smtClean="0"/>
            <a:t>roadshow</a:t>
          </a:r>
          <a:r>
            <a:rPr lang="da-DK" sz="1200" dirty="0" smtClean="0"/>
            <a:t> sammen med HR og sætter flere ord på </a:t>
          </a:r>
          <a:endParaRPr lang="da-DK" sz="1200" dirty="0"/>
        </a:p>
      </dgm:t>
    </dgm:pt>
    <dgm:pt modelId="{C8A4BC7C-A76B-47AE-AC40-79CB9B67E22B}" type="parTrans" cxnId="{5B2AEDA6-1523-4E58-84DD-DDFEE6FF688C}">
      <dgm:prSet/>
      <dgm:spPr/>
      <dgm:t>
        <a:bodyPr/>
        <a:lstStyle/>
        <a:p>
          <a:endParaRPr lang="da-DK"/>
        </a:p>
      </dgm:t>
    </dgm:pt>
    <dgm:pt modelId="{6ED18F4F-CCE0-4AB8-A814-DD23BACBB125}" type="sibTrans" cxnId="{5B2AEDA6-1523-4E58-84DD-DDFEE6FF688C}">
      <dgm:prSet/>
      <dgm:spPr/>
      <dgm:t>
        <a:bodyPr/>
        <a:lstStyle/>
        <a:p>
          <a:endParaRPr lang="da-DK"/>
        </a:p>
      </dgm:t>
    </dgm:pt>
    <dgm:pt modelId="{C6E6357A-4CFA-4F6F-8EA5-FD2571DD19F4}">
      <dgm:prSet phldrT="[Tekst]" custT="1"/>
      <dgm:spPr/>
      <dgm:t>
        <a:bodyPr/>
        <a:lstStyle/>
        <a:p>
          <a:r>
            <a:rPr lang="da-DK" sz="1200" b="0" dirty="0" smtClean="0"/>
            <a:t>I</a:t>
          </a:r>
          <a:r>
            <a:rPr lang="da-DK" sz="1200" dirty="0" smtClean="0"/>
            <a:t> hører meget mere på den anden side af sommerferien</a:t>
          </a:r>
          <a:endParaRPr lang="da-DK" sz="1200" dirty="0"/>
        </a:p>
      </dgm:t>
    </dgm:pt>
    <dgm:pt modelId="{0BB23D0F-5FE5-4D25-B9E3-BCD269F7BFCA}" type="parTrans" cxnId="{73F1D76B-29E1-4158-A8E1-44FE9A0DBA8F}">
      <dgm:prSet/>
      <dgm:spPr/>
      <dgm:t>
        <a:bodyPr/>
        <a:lstStyle/>
        <a:p>
          <a:endParaRPr lang="da-DK"/>
        </a:p>
      </dgm:t>
    </dgm:pt>
    <dgm:pt modelId="{E87ACA91-B96C-4379-932D-2E268D819D9A}" type="sibTrans" cxnId="{73F1D76B-29E1-4158-A8E1-44FE9A0DBA8F}">
      <dgm:prSet/>
      <dgm:spPr/>
      <dgm:t>
        <a:bodyPr/>
        <a:lstStyle/>
        <a:p>
          <a:endParaRPr lang="da-DK"/>
        </a:p>
      </dgm:t>
    </dgm:pt>
    <dgm:pt modelId="{85A496BF-449A-47BB-A612-5400CAB2C568}">
      <dgm:prSet phldrT="[Tekst]" custT="1"/>
      <dgm:spPr/>
      <dgm:t>
        <a:bodyPr/>
        <a:lstStyle/>
        <a:p>
          <a:r>
            <a:rPr lang="da-DK" sz="1200" b="0" dirty="0" smtClean="0"/>
            <a:t>Vi har </a:t>
          </a:r>
          <a:r>
            <a:rPr lang="da-DK" sz="1200" dirty="0" smtClean="0"/>
            <a:t>har brug feedback til at udvikle </a:t>
          </a:r>
          <a:r>
            <a:rPr lang="da-DK" sz="1200" dirty="0" err="1" smtClean="0"/>
            <a:t>Vestforbrænding</a:t>
          </a:r>
          <a:endParaRPr lang="da-DK" sz="1200" dirty="0"/>
        </a:p>
      </dgm:t>
    </dgm:pt>
    <dgm:pt modelId="{3D63C4A2-2BDD-4FC1-90EB-5E09C9324FC4}" type="parTrans" cxnId="{967A47A4-8FE0-48CE-A491-D9D0DCE238F1}">
      <dgm:prSet/>
      <dgm:spPr/>
      <dgm:t>
        <a:bodyPr/>
        <a:lstStyle/>
        <a:p>
          <a:endParaRPr lang="da-DK"/>
        </a:p>
      </dgm:t>
    </dgm:pt>
    <dgm:pt modelId="{5C2EDD1D-8B95-4857-9C74-7852654ACC23}" type="sibTrans" cxnId="{967A47A4-8FE0-48CE-A491-D9D0DCE238F1}">
      <dgm:prSet/>
      <dgm:spPr/>
      <dgm:t>
        <a:bodyPr/>
        <a:lstStyle/>
        <a:p>
          <a:endParaRPr lang="da-DK"/>
        </a:p>
      </dgm:t>
    </dgm:pt>
    <dgm:pt modelId="{01EBF97A-A2CC-4EEE-A33B-6BC008BD3144}">
      <dgm:prSet phldrT="[Tekst]" custT="1"/>
      <dgm:spPr/>
      <dgm:t>
        <a:bodyPr/>
        <a:lstStyle/>
        <a:p>
          <a:r>
            <a:rPr lang="da-DK" sz="1200" b="0" dirty="0" smtClean="0"/>
            <a:t>Vi </a:t>
          </a:r>
          <a:r>
            <a:rPr lang="da-DK" sz="1200" dirty="0" smtClean="0"/>
            <a:t>skal sikre, at vi er rustet til de krav, der bliver stillet til os</a:t>
          </a:r>
          <a:endParaRPr lang="da-DK" sz="1200" dirty="0"/>
        </a:p>
      </dgm:t>
    </dgm:pt>
    <dgm:pt modelId="{D7EC4155-9B2B-47F0-8073-EDB4E5D1E6F2}" type="parTrans" cxnId="{4F180545-062B-4961-9367-FC446D717283}">
      <dgm:prSet/>
      <dgm:spPr/>
      <dgm:t>
        <a:bodyPr/>
        <a:lstStyle/>
        <a:p>
          <a:endParaRPr lang="da-DK"/>
        </a:p>
      </dgm:t>
    </dgm:pt>
    <dgm:pt modelId="{4FD7FB56-F668-4770-B5FA-65AC427CDBC4}" type="sibTrans" cxnId="{4F180545-062B-4961-9367-FC446D717283}">
      <dgm:prSet/>
      <dgm:spPr/>
      <dgm:t>
        <a:bodyPr/>
        <a:lstStyle/>
        <a:p>
          <a:endParaRPr lang="da-DK"/>
        </a:p>
      </dgm:t>
    </dgm:pt>
    <dgm:pt modelId="{BAE5493E-E1B9-4FC0-AFBF-D705D50BB22E}">
      <dgm:prSet phldrT="[Tekst]" custT="1"/>
      <dgm:spPr/>
      <dgm:t>
        <a:bodyPr/>
        <a:lstStyle/>
        <a:p>
          <a:endParaRPr lang="da-DK" sz="1200" dirty="0"/>
        </a:p>
      </dgm:t>
    </dgm:pt>
    <dgm:pt modelId="{BE4453A6-8548-4F74-A004-C0CE2B343816}" type="parTrans" cxnId="{DB0FED8F-EE8C-4BED-8489-53B377DA37C2}">
      <dgm:prSet/>
      <dgm:spPr/>
      <dgm:t>
        <a:bodyPr/>
        <a:lstStyle/>
        <a:p>
          <a:endParaRPr lang="da-DK"/>
        </a:p>
      </dgm:t>
    </dgm:pt>
    <dgm:pt modelId="{0B9B1259-D8D1-452A-B076-73AF8CE77BD0}" type="sibTrans" cxnId="{DB0FED8F-EE8C-4BED-8489-53B377DA37C2}">
      <dgm:prSet/>
      <dgm:spPr/>
      <dgm:t>
        <a:bodyPr/>
        <a:lstStyle/>
        <a:p>
          <a:endParaRPr lang="da-DK"/>
        </a:p>
      </dgm:t>
    </dgm:pt>
    <dgm:pt modelId="{7696002A-9787-4B21-8B6E-FFC84FE840A9}">
      <dgm:prSet phldrT="[Tekst]" custT="1"/>
      <dgm:spPr/>
      <dgm:t>
        <a:bodyPr/>
        <a:lstStyle/>
        <a:p>
          <a:endParaRPr lang="da-DK" sz="1200" dirty="0"/>
        </a:p>
      </dgm:t>
    </dgm:pt>
    <dgm:pt modelId="{1AF98F6E-B8EF-4220-A5FF-4F0C601DFFAF}" type="parTrans" cxnId="{9E3FC602-32CE-40C0-ADA6-919B06C2CDBA}">
      <dgm:prSet/>
      <dgm:spPr/>
      <dgm:t>
        <a:bodyPr/>
        <a:lstStyle/>
        <a:p>
          <a:endParaRPr lang="da-DK"/>
        </a:p>
      </dgm:t>
    </dgm:pt>
    <dgm:pt modelId="{42E5EBEA-7078-427A-89E3-228C08DE057B}" type="sibTrans" cxnId="{9E3FC602-32CE-40C0-ADA6-919B06C2CDBA}">
      <dgm:prSet/>
      <dgm:spPr/>
      <dgm:t>
        <a:bodyPr/>
        <a:lstStyle/>
        <a:p>
          <a:endParaRPr lang="da-DK"/>
        </a:p>
      </dgm:t>
    </dgm:pt>
    <dgm:pt modelId="{A4BA29FC-69FE-4781-9734-C1C99DE17685}">
      <dgm:prSet phldrT="[Tekst]" custT="1"/>
      <dgm:spPr/>
      <dgm:t>
        <a:bodyPr/>
        <a:lstStyle/>
        <a:p>
          <a:endParaRPr lang="da-DK" sz="1200" b="1" dirty="0"/>
        </a:p>
      </dgm:t>
    </dgm:pt>
    <dgm:pt modelId="{D5206043-6F57-42F9-B44C-9F6CA9D2866E}" type="parTrans" cxnId="{B559FCC6-8375-4CA7-B89F-301235BBCD00}">
      <dgm:prSet/>
      <dgm:spPr/>
      <dgm:t>
        <a:bodyPr/>
        <a:lstStyle/>
        <a:p>
          <a:endParaRPr lang="da-DK"/>
        </a:p>
      </dgm:t>
    </dgm:pt>
    <dgm:pt modelId="{A4262BE4-6AC1-4F54-94C3-FB702A315321}" type="sibTrans" cxnId="{B559FCC6-8375-4CA7-B89F-301235BBCD00}">
      <dgm:prSet/>
      <dgm:spPr/>
      <dgm:t>
        <a:bodyPr/>
        <a:lstStyle/>
        <a:p>
          <a:endParaRPr lang="da-DK"/>
        </a:p>
      </dgm:t>
    </dgm:pt>
    <dgm:pt modelId="{3F70FD54-358A-4242-9E4D-39A242EAB581}">
      <dgm:prSet phldrT="[Tekst]" custT="1"/>
      <dgm:spPr/>
      <dgm:t>
        <a:bodyPr/>
        <a:lstStyle/>
        <a:p>
          <a:endParaRPr lang="da-DK" sz="1200" dirty="0"/>
        </a:p>
      </dgm:t>
    </dgm:pt>
    <dgm:pt modelId="{C8AD72FA-D7DB-48C3-BB35-7320E02FF5F6}" type="parTrans" cxnId="{F41B625E-DE87-452D-8E96-C7397C3E3171}">
      <dgm:prSet/>
      <dgm:spPr/>
      <dgm:t>
        <a:bodyPr/>
        <a:lstStyle/>
        <a:p>
          <a:endParaRPr lang="da-DK"/>
        </a:p>
      </dgm:t>
    </dgm:pt>
    <dgm:pt modelId="{AA8C0C96-8031-4658-BAF9-93196756129D}" type="sibTrans" cxnId="{F41B625E-DE87-452D-8E96-C7397C3E3171}">
      <dgm:prSet/>
      <dgm:spPr/>
      <dgm:t>
        <a:bodyPr/>
        <a:lstStyle/>
        <a:p>
          <a:endParaRPr lang="da-DK"/>
        </a:p>
      </dgm:t>
    </dgm:pt>
    <dgm:pt modelId="{3EBB2554-6E1A-4855-BB5A-E21D4E2D6E97}">
      <dgm:prSet phldrT="[Tekst]" custT="1"/>
      <dgm:spPr/>
      <dgm:t>
        <a:bodyPr/>
        <a:lstStyle/>
        <a:p>
          <a:endParaRPr lang="da-DK" sz="1200" b="1" dirty="0"/>
        </a:p>
      </dgm:t>
    </dgm:pt>
    <dgm:pt modelId="{83D3E306-330F-4EAC-8A0E-D381B3AADDF1}" type="parTrans" cxnId="{DE8CE4EE-AB32-45D3-8F6F-EB6903BA9C53}">
      <dgm:prSet/>
      <dgm:spPr/>
      <dgm:t>
        <a:bodyPr/>
        <a:lstStyle/>
        <a:p>
          <a:endParaRPr lang="da-DK"/>
        </a:p>
      </dgm:t>
    </dgm:pt>
    <dgm:pt modelId="{4B4F6318-15B5-4436-A3CC-80C5B913A5E0}" type="sibTrans" cxnId="{DE8CE4EE-AB32-45D3-8F6F-EB6903BA9C53}">
      <dgm:prSet/>
      <dgm:spPr/>
      <dgm:t>
        <a:bodyPr/>
        <a:lstStyle/>
        <a:p>
          <a:endParaRPr lang="da-DK"/>
        </a:p>
      </dgm:t>
    </dgm:pt>
    <dgm:pt modelId="{347B95C1-BE9C-4B9D-B32A-06AE376BD4BF}">
      <dgm:prSet phldrT="[Tekst]" custT="1"/>
      <dgm:spPr/>
      <dgm:t>
        <a:bodyPr/>
        <a:lstStyle/>
        <a:p>
          <a:endParaRPr lang="da-DK" sz="1200" dirty="0"/>
        </a:p>
      </dgm:t>
    </dgm:pt>
    <dgm:pt modelId="{689C3A18-570F-4F64-87E0-9C900EB4DEEF}" type="parTrans" cxnId="{78FB1C38-E669-4BD3-AEFA-0B17102542AD}">
      <dgm:prSet/>
      <dgm:spPr/>
      <dgm:t>
        <a:bodyPr/>
        <a:lstStyle/>
        <a:p>
          <a:endParaRPr lang="da-DK"/>
        </a:p>
      </dgm:t>
    </dgm:pt>
    <dgm:pt modelId="{92E8FCB8-910C-4FE4-AF1A-55154598F844}" type="sibTrans" cxnId="{78FB1C38-E669-4BD3-AEFA-0B17102542AD}">
      <dgm:prSet/>
      <dgm:spPr/>
      <dgm:t>
        <a:bodyPr/>
        <a:lstStyle/>
        <a:p>
          <a:endParaRPr lang="da-DK"/>
        </a:p>
      </dgm:t>
    </dgm:pt>
    <dgm:pt modelId="{8861273F-DBE3-4157-8036-FAACD1C633CF}">
      <dgm:prSet phldrT="[Tekst]" custT="1"/>
      <dgm:spPr/>
      <dgm:t>
        <a:bodyPr/>
        <a:lstStyle/>
        <a:p>
          <a:endParaRPr lang="da-DK" sz="1200" dirty="0"/>
        </a:p>
      </dgm:t>
    </dgm:pt>
    <dgm:pt modelId="{A11C0654-FA27-4335-8114-E7868CE5E864}" type="parTrans" cxnId="{712FCD84-4C61-42D5-B6DC-28421EB3BB42}">
      <dgm:prSet/>
      <dgm:spPr/>
      <dgm:t>
        <a:bodyPr/>
        <a:lstStyle/>
        <a:p>
          <a:endParaRPr lang="da-DK"/>
        </a:p>
      </dgm:t>
    </dgm:pt>
    <dgm:pt modelId="{7ADD488A-DDD0-4C81-8C8E-9513C72E2984}" type="sibTrans" cxnId="{712FCD84-4C61-42D5-B6DC-28421EB3BB42}">
      <dgm:prSet/>
      <dgm:spPr/>
      <dgm:t>
        <a:bodyPr/>
        <a:lstStyle/>
        <a:p>
          <a:endParaRPr lang="da-DK"/>
        </a:p>
      </dgm:t>
    </dgm:pt>
    <dgm:pt modelId="{2925D904-8E48-46CA-8DD2-A7F2373DE3BE}">
      <dgm:prSet phldrT="[Tekst]" custT="1"/>
      <dgm:spPr/>
      <dgm:t>
        <a:bodyPr/>
        <a:lstStyle/>
        <a:p>
          <a:r>
            <a:rPr lang="da-DK" sz="1200" b="0" dirty="0" smtClean="0"/>
            <a:t>Vi </a:t>
          </a:r>
          <a:r>
            <a:rPr lang="da-DK" sz="1200" dirty="0" smtClean="0"/>
            <a:t>skal sikre, at vi er på   rette vej </a:t>
          </a:r>
          <a:endParaRPr lang="da-DK" sz="1200" dirty="0"/>
        </a:p>
      </dgm:t>
    </dgm:pt>
    <dgm:pt modelId="{869B3017-5EC6-49E1-8B1E-823F25EF570B}" type="sibTrans" cxnId="{EAE45B30-03CE-4BB9-9599-19792728F8F2}">
      <dgm:prSet/>
      <dgm:spPr/>
      <dgm:t>
        <a:bodyPr/>
        <a:lstStyle/>
        <a:p>
          <a:endParaRPr lang="da-DK"/>
        </a:p>
      </dgm:t>
    </dgm:pt>
    <dgm:pt modelId="{CFD8C5C1-10CE-405E-A5CA-7186CCD9A2CB}" type="parTrans" cxnId="{EAE45B30-03CE-4BB9-9599-19792728F8F2}">
      <dgm:prSet/>
      <dgm:spPr/>
      <dgm:t>
        <a:bodyPr/>
        <a:lstStyle/>
        <a:p>
          <a:endParaRPr lang="da-DK"/>
        </a:p>
      </dgm:t>
    </dgm:pt>
    <dgm:pt modelId="{789D7A48-6984-429F-BFC7-4B70EB83197A}">
      <dgm:prSet phldrT="[Tekst]" custT="1"/>
      <dgm:spPr/>
      <dgm:t>
        <a:bodyPr/>
        <a:lstStyle/>
        <a:p>
          <a:r>
            <a:rPr lang="da-DK" sz="1200" dirty="0" smtClean="0"/>
            <a:t>Vi slår rekorden fra 2016, hvor </a:t>
          </a:r>
          <a:r>
            <a:rPr lang="da-DK" sz="1200" b="0" dirty="0" smtClean="0"/>
            <a:t>96 % besvarede målingen</a:t>
          </a:r>
          <a:endParaRPr lang="da-DK" sz="1200" b="0" dirty="0"/>
        </a:p>
      </dgm:t>
    </dgm:pt>
    <dgm:pt modelId="{CB0AB56C-63D5-465D-B747-FF7309B61CE8}" type="parTrans" cxnId="{B7CB2C63-778D-4A63-B2C5-88D5F4FB1D82}">
      <dgm:prSet/>
      <dgm:spPr/>
    </dgm:pt>
    <dgm:pt modelId="{2BA95320-FCEB-4877-BA12-C71848F66EEF}" type="sibTrans" cxnId="{B7CB2C63-778D-4A63-B2C5-88D5F4FB1D82}">
      <dgm:prSet/>
      <dgm:spPr/>
    </dgm:pt>
    <dgm:pt modelId="{4D528322-998E-4C98-A09D-EA8688E9B355}">
      <dgm:prSet phldrT="[Tekst]" custT="1"/>
      <dgm:spPr/>
      <dgm:t>
        <a:bodyPr/>
        <a:lstStyle/>
        <a:p>
          <a:endParaRPr lang="da-DK" sz="1200" b="1" dirty="0"/>
        </a:p>
      </dgm:t>
    </dgm:pt>
    <dgm:pt modelId="{5928CE9C-7435-45C7-B659-28A42B4CF0C6}" type="parTrans" cxnId="{1C2584CF-A178-4DF8-B7A0-E17EF04C43C1}">
      <dgm:prSet/>
      <dgm:spPr/>
    </dgm:pt>
    <dgm:pt modelId="{D89E6198-2FB2-49FF-9345-F952015115E8}" type="sibTrans" cxnId="{1C2584CF-A178-4DF8-B7A0-E17EF04C43C1}">
      <dgm:prSet/>
      <dgm:spPr/>
    </dgm:pt>
    <dgm:pt modelId="{0AB95087-2429-461B-BC4B-37BDD51078F7}" type="pres">
      <dgm:prSet presAssocID="{D75BAE13-9E52-4CD3-8443-8DA0A8DBDCE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530472E3-07DC-4FF1-90A3-E509AF620B2A}" type="pres">
      <dgm:prSet presAssocID="{0847CEF6-E81F-4175-ADAA-795191AC13B2}" presName="composite" presStyleCnt="0"/>
      <dgm:spPr/>
    </dgm:pt>
    <dgm:pt modelId="{A5D32CEB-31D2-46E0-8D12-E77CF99B54DC}" type="pres">
      <dgm:prSet presAssocID="{0847CEF6-E81F-4175-ADAA-795191AC13B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C66F2CC5-3D64-4B02-B9DC-679F8CD18AA7}" type="pres">
      <dgm:prSet presAssocID="{0847CEF6-E81F-4175-ADAA-795191AC13B2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6A9BF148-C721-4A36-9A05-5583CCCEA10A}" type="pres">
      <dgm:prSet presAssocID="{44D9B8EA-2131-41B9-A75D-F22B4DA712B2}" presName="space" presStyleCnt="0"/>
      <dgm:spPr/>
    </dgm:pt>
    <dgm:pt modelId="{A7CE8B77-05E3-456D-B75D-5724F7EA00AD}" type="pres">
      <dgm:prSet presAssocID="{8AB5B7DF-84EC-4C6E-AD38-1C386F9FE5B4}" presName="composite" presStyleCnt="0"/>
      <dgm:spPr/>
    </dgm:pt>
    <dgm:pt modelId="{5DB2972C-186C-410A-9696-E7A439851EEC}" type="pres">
      <dgm:prSet presAssocID="{8AB5B7DF-84EC-4C6E-AD38-1C386F9FE5B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D4C25897-D7B5-4E53-A4A5-ED642D5D1029}" type="pres">
      <dgm:prSet presAssocID="{8AB5B7DF-84EC-4C6E-AD38-1C386F9FE5B4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B7A5E62E-2B4E-42AF-9E69-8A5B93D05940}" type="pres">
      <dgm:prSet presAssocID="{BC7BBD0F-EAB0-46ED-B8B1-38FA9C660DC3}" presName="space" presStyleCnt="0"/>
      <dgm:spPr/>
    </dgm:pt>
    <dgm:pt modelId="{A04E1709-3962-4340-BE67-1A91744C8DB6}" type="pres">
      <dgm:prSet presAssocID="{CB78927D-98E0-4AE8-88F2-CC3B200383FD}" presName="composite" presStyleCnt="0"/>
      <dgm:spPr/>
    </dgm:pt>
    <dgm:pt modelId="{BECE0EF6-81A4-48DD-A208-2C64FCE2CDD8}" type="pres">
      <dgm:prSet presAssocID="{CB78927D-98E0-4AE8-88F2-CC3B200383F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75702776-DA43-4441-B667-440FFEE4E7D5}" type="pres">
      <dgm:prSet presAssocID="{CB78927D-98E0-4AE8-88F2-CC3B200383FD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BCC07592-C1D7-4D24-91B4-BFEBBDE32529}" type="presOf" srcId="{2925D904-8E48-46CA-8DD2-A7F2373DE3BE}" destId="{C66F2CC5-3D64-4B02-B9DC-679F8CD18AA7}" srcOrd="0" destOrd="1" presId="urn:microsoft.com/office/officeart/2005/8/layout/hList1"/>
    <dgm:cxn modelId="{B7CB2C63-778D-4A63-B2C5-88D5F4FB1D82}" srcId="{8AB5B7DF-84EC-4C6E-AD38-1C386F9FE5B4}" destId="{789D7A48-6984-429F-BFC7-4B70EB83197A}" srcOrd="3" destOrd="0" parTransId="{CB0AB56C-63D5-465D-B747-FF7309B61CE8}" sibTransId="{2BA95320-FCEB-4877-BA12-C71848F66EEF}"/>
    <dgm:cxn modelId="{967A47A4-8FE0-48CE-A491-D9D0DCE238F1}" srcId="{0847CEF6-E81F-4175-ADAA-795191AC13B2}" destId="{85A496BF-449A-47BB-A612-5400CAB2C568}" srcOrd="5" destOrd="0" parTransId="{3D63C4A2-2BDD-4FC1-90EB-5E09C9324FC4}" sibTransId="{5C2EDD1D-8B95-4857-9C74-7852654ACC23}"/>
    <dgm:cxn modelId="{C5D81233-C703-48A1-8084-90196B786397}" type="presOf" srcId="{C6E6357A-4CFA-4F6F-8EA5-FD2571DD19F4}" destId="{75702776-DA43-4441-B667-440FFEE4E7D5}" srcOrd="0" destOrd="3" presId="urn:microsoft.com/office/officeart/2005/8/layout/hList1"/>
    <dgm:cxn modelId="{14FCD36E-5BB2-40B9-83FF-E4F8E9417432}" type="presOf" srcId="{789D7A48-6984-429F-BFC7-4B70EB83197A}" destId="{D4C25897-D7B5-4E53-A4A5-ED642D5D1029}" srcOrd="0" destOrd="3" presId="urn:microsoft.com/office/officeart/2005/8/layout/hList1"/>
    <dgm:cxn modelId="{8B8D0BDE-F8CC-4A68-9D0D-F7C8A75DC934}" srcId="{D75BAE13-9E52-4CD3-8443-8DA0A8DBDCE7}" destId="{8AB5B7DF-84EC-4C6E-AD38-1C386F9FE5B4}" srcOrd="1" destOrd="0" parTransId="{489C6D09-5C2A-49F5-B96E-C5FE6D06DDA0}" sibTransId="{BC7BBD0F-EAB0-46ED-B8B1-38FA9C660DC3}"/>
    <dgm:cxn modelId="{78FB1C38-E669-4BD3-AEFA-0B17102542AD}" srcId="{0847CEF6-E81F-4175-ADAA-795191AC13B2}" destId="{347B95C1-BE9C-4B9D-B32A-06AE376BD4BF}" srcOrd="0" destOrd="0" parTransId="{689C3A18-570F-4F64-87E0-9C900EB4DEEF}" sibTransId="{92E8FCB8-910C-4FE4-AF1A-55154598F844}"/>
    <dgm:cxn modelId="{C9FC5409-FB90-454D-B914-C3CD7ACD1FA0}" type="presOf" srcId="{CB78927D-98E0-4AE8-88F2-CC3B200383FD}" destId="{BECE0EF6-81A4-48DD-A208-2C64FCE2CDD8}" srcOrd="0" destOrd="0" presId="urn:microsoft.com/office/officeart/2005/8/layout/hList1"/>
    <dgm:cxn modelId="{DE8CE4EE-AB32-45D3-8F6F-EB6903BA9C53}" srcId="{8AB5B7DF-84EC-4C6E-AD38-1C386F9FE5B4}" destId="{3EBB2554-6E1A-4855-BB5A-E21D4E2D6E97}" srcOrd="0" destOrd="0" parTransId="{83D3E306-330F-4EAC-8A0E-D381B3AADDF1}" sibTransId="{4B4F6318-15B5-4436-A3CC-80C5B913A5E0}"/>
    <dgm:cxn modelId="{DB2CEE3F-DA9A-49C2-94C9-561373E24F28}" type="presOf" srcId="{01EBF97A-A2CC-4EEE-A33B-6BC008BD3144}" destId="{C66F2CC5-3D64-4B02-B9DC-679F8CD18AA7}" srcOrd="0" destOrd="3" presId="urn:microsoft.com/office/officeart/2005/8/layout/hList1"/>
    <dgm:cxn modelId="{A7C2FD30-CDF6-42EA-AFFB-5A5C0D611EB8}" type="presOf" srcId="{3EBB2554-6E1A-4855-BB5A-E21D4E2D6E97}" destId="{D4C25897-D7B5-4E53-A4A5-ED642D5D1029}" srcOrd="0" destOrd="0" presId="urn:microsoft.com/office/officeart/2005/8/layout/hList1"/>
    <dgm:cxn modelId="{03D54552-C4D1-46EB-96D7-A0A0C761B412}" type="presOf" srcId="{7696002A-9787-4B21-8B6E-FFC84FE840A9}" destId="{C66F2CC5-3D64-4B02-B9DC-679F8CD18AA7}" srcOrd="0" destOrd="4" presId="urn:microsoft.com/office/officeart/2005/8/layout/hList1"/>
    <dgm:cxn modelId="{5BC83B27-4D90-4589-90F3-45DB4AC447E0}" type="presOf" srcId="{85A496BF-449A-47BB-A612-5400CAB2C568}" destId="{C66F2CC5-3D64-4B02-B9DC-679F8CD18AA7}" srcOrd="0" destOrd="5" presId="urn:microsoft.com/office/officeart/2005/8/layout/hList1"/>
    <dgm:cxn modelId="{1C2584CF-A178-4DF8-B7A0-E17EF04C43C1}" srcId="{8AB5B7DF-84EC-4C6E-AD38-1C386F9FE5B4}" destId="{4D528322-998E-4C98-A09D-EA8688E9B355}" srcOrd="2" destOrd="0" parTransId="{5928CE9C-7435-45C7-B659-28A42B4CF0C6}" sibTransId="{D89E6198-2FB2-49FF-9345-F952015115E8}"/>
    <dgm:cxn modelId="{9E3FC602-32CE-40C0-ADA6-919B06C2CDBA}" srcId="{0847CEF6-E81F-4175-ADAA-795191AC13B2}" destId="{7696002A-9787-4B21-8B6E-FFC84FE840A9}" srcOrd="4" destOrd="0" parTransId="{1AF98F6E-B8EF-4220-A5FF-4F0C601DFFAF}" sibTransId="{42E5EBEA-7078-427A-89E3-228C08DE057B}"/>
    <dgm:cxn modelId="{687CCAD9-8460-4C1A-81E0-6E61D4E9AC72}" type="presOf" srcId="{8AB5B7DF-84EC-4C6E-AD38-1C386F9FE5B4}" destId="{5DB2972C-186C-410A-9696-E7A439851EEC}" srcOrd="0" destOrd="0" presId="urn:microsoft.com/office/officeart/2005/8/layout/hList1"/>
    <dgm:cxn modelId="{DB0FED8F-EE8C-4BED-8489-53B377DA37C2}" srcId="{0847CEF6-E81F-4175-ADAA-795191AC13B2}" destId="{BAE5493E-E1B9-4FC0-AFBF-D705D50BB22E}" srcOrd="2" destOrd="0" parTransId="{BE4453A6-8548-4F74-A004-C0CE2B343816}" sibTransId="{0B9B1259-D8D1-452A-B076-73AF8CE77BD0}"/>
    <dgm:cxn modelId="{68F721B9-A766-4E4D-B9E1-99EB925E2542}" type="presOf" srcId="{B071F80E-7EFA-4B82-AA18-DC4A721B1C00}" destId="{D4C25897-D7B5-4E53-A4A5-ED642D5D1029}" srcOrd="0" destOrd="1" presId="urn:microsoft.com/office/officeart/2005/8/layout/hList1"/>
    <dgm:cxn modelId="{3D74C058-BA4F-40B9-A244-D2FF4789F8D1}" srcId="{8AB5B7DF-84EC-4C6E-AD38-1C386F9FE5B4}" destId="{B071F80E-7EFA-4B82-AA18-DC4A721B1C00}" srcOrd="1" destOrd="0" parTransId="{45077FCC-3447-450E-ACF5-C1E7E3C85E6C}" sibTransId="{1AEBAFC9-3EEA-46FE-BBC2-C09420DE1562}"/>
    <dgm:cxn modelId="{B742F7EF-C1CA-45D2-8C4B-2929A7A53EB1}" srcId="{D75BAE13-9E52-4CD3-8443-8DA0A8DBDCE7}" destId="{CB78927D-98E0-4AE8-88F2-CC3B200383FD}" srcOrd="2" destOrd="0" parTransId="{08D00570-A27A-4707-86E5-0E7050468A36}" sibTransId="{B6D6A455-6A36-458E-B1F0-7D0B0943C960}"/>
    <dgm:cxn modelId="{F0BA951B-BA06-4D11-9EC6-F5BC9D80A73C}" type="presOf" srcId="{3F70FD54-358A-4242-9E4D-39A242EAB581}" destId="{75702776-DA43-4441-B667-440FFEE4E7D5}" srcOrd="0" destOrd="2" presId="urn:microsoft.com/office/officeart/2005/8/layout/hList1"/>
    <dgm:cxn modelId="{581C5590-3B92-493B-8F69-CBEA6AE6E737}" type="presOf" srcId="{BAE5493E-E1B9-4FC0-AFBF-D705D50BB22E}" destId="{C66F2CC5-3D64-4B02-B9DC-679F8CD18AA7}" srcOrd="0" destOrd="2" presId="urn:microsoft.com/office/officeart/2005/8/layout/hList1"/>
    <dgm:cxn modelId="{6E43324E-967B-47D3-BB6E-5F558BB7A3D7}" type="presOf" srcId="{0847CEF6-E81F-4175-ADAA-795191AC13B2}" destId="{A5D32CEB-31D2-46E0-8D12-E77CF99B54DC}" srcOrd="0" destOrd="0" presId="urn:microsoft.com/office/officeart/2005/8/layout/hList1"/>
    <dgm:cxn modelId="{712FCD84-4C61-42D5-B6DC-28421EB3BB42}" srcId="{CB78927D-98E0-4AE8-88F2-CC3B200383FD}" destId="{8861273F-DBE3-4157-8036-FAACD1C633CF}" srcOrd="0" destOrd="0" parTransId="{A11C0654-FA27-4335-8114-E7868CE5E864}" sibTransId="{7ADD488A-DDD0-4C81-8C8E-9513C72E2984}"/>
    <dgm:cxn modelId="{B559FCC6-8375-4CA7-B89F-301235BBCD00}" srcId="{8AB5B7DF-84EC-4C6E-AD38-1C386F9FE5B4}" destId="{A4BA29FC-69FE-4781-9734-C1C99DE17685}" srcOrd="4" destOrd="0" parTransId="{D5206043-6F57-42F9-B44C-9F6CA9D2866E}" sibTransId="{A4262BE4-6AC1-4F54-94C3-FB702A315321}"/>
    <dgm:cxn modelId="{EB4AEDB0-9814-4E84-9277-ED51E3EEE673}" type="presOf" srcId="{4D528322-998E-4C98-A09D-EA8688E9B355}" destId="{D4C25897-D7B5-4E53-A4A5-ED642D5D1029}" srcOrd="0" destOrd="2" presId="urn:microsoft.com/office/officeart/2005/8/layout/hList1"/>
    <dgm:cxn modelId="{4F180545-062B-4961-9367-FC446D717283}" srcId="{0847CEF6-E81F-4175-ADAA-795191AC13B2}" destId="{01EBF97A-A2CC-4EEE-A33B-6BC008BD3144}" srcOrd="3" destOrd="0" parTransId="{D7EC4155-9B2B-47F0-8073-EDB4E5D1E6F2}" sibTransId="{4FD7FB56-F668-4770-B5FA-65AC427CDBC4}"/>
    <dgm:cxn modelId="{78F7D7D1-3CEE-4429-932F-CF5630C9E6C7}" srcId="{D75BAE13-9E52-4CD3-8443-8DA0A8DBDCE7}" destId="{0847CEF6-E81F-4175-ADAA-795191AC13B2}" srcOrd="0" destOrd="0" parTransId="{5CA8993B-5B71-4E86-8EF1-7D24E81F4C66}" sibTransId="{44D9B8EA-2131-41B9-A75D-F22B4DA712B2}"/>
    <dgm:cxn modelId="{ED44A4D5-B54E-40B3-BF73-0DC3AF9FC15B}" type="presOf" srcId="{21858F42-F49E-47A8-8DE1-28486D79CF97}" destId="{75702776-DA43-4441-B667-440FFEE4E7D5}" srcOrd="0" destOrd="1" presId="urn:microsoft.com/office/officeart/2005/8/layout/hList1"/>
    <dgm:cxn modelId="{F41B625E-DE87-452D-8E96-C7397C3E3171}" srcId="{CB78927D-98E0-4AE8-88F2-CC3B200383FD}" destId="{3F70FD54-358A-4242-9E4D-39A242EAB581}" srcOrd="2" destOrd="0" parTransId="{C8AD72FA-D7DB-48C3-BB35-7320E02FF5F6}" sibTransId="{AA8C0C96-8031-4658-BAF9-93196756129D}"/>
    <dgm:cxn modelId="{EAE45B30-03CE-4BB9-9599-19792728F8F2}" srcId="{0847CEF6-E81F-4175-ADAA-795191AC13B2}" destId="{2925D904-8E48-46CA-8DD2-A7F2373DE3BE}" srcOrd="1" destOrd="0" parTransId="{CFD8C5C1-10CE-405E-A5CA-7186CCD9A2CB}" sibTransId="{869B3017-5EC6-49E1-8B1E-823F25EF570B}"/>
    <dgm:cxn modelId="{5B2AEDA6-1523-4E58-84DD-DDFEE6FF688C}" srcId="{CB78927D-98E0-4AE8-88F2-CC3B200383FD}" destId="{21858F42-F49E-47A8-8DE1-28486D79CF97}" srcOrd="1" destOrd="0" parTransId="{C8A4BC7C-A76B-47AE-AC40-79CB9B67E22B}" sibTransId="{6ED18F4F-CCE0-4AB8-A814-DD23BACBB125}"/>
    <dgm:cxn modelId="{5EAE8F53-B7BC-47FE-919E-55235D551F27}" type="presOf" srcId="{D75BAE13-9E52-4CD3-8443-8DA0A8DBDCE7}" destId="{0AB95087-2429-461B-BC4B-37BDD51078F7}" srcOrd="0" destOrd="0" presId="urn:microsoft.com/office/officeart/2005/8/layout/hList1"/>
    <dgm:cxn modelId="{E321C05C-DA18-4880-88E3-5B1AECDA9DA4}" type="presOf" srcId="{347B95C1-BE9C-4B9D-B32A-06AE376BD4BF}" destId="{C66F2CC5-3D64-4B02-B9DC-679F8CD18AA7}" srcOrd="0" destOrd="0" presId="urn:microsoft.com/office/officeart/2005/8/layout/hList1"/>
    <dgm:cxn modelId="{43F5D1EB-5AF6-48C8-9A17-F16704A7D46A}" type="presOf" srcId="{A4BA29FC-69FE-4781-9734-C1C99DE17685}" destId="{D4C25897-D7B5-4E53-A4A5-ED642D5D1029}" srcOrd="0" destOrd="4" presId="urn:microsoft.com/office/officeart/2005/8/layout/hList1"/>
    <dgm:cxn modelId="{73F1D76B-29E1-4158-A8E1-44FE9A0DBA8F}" srcId="{CB78927D-98E0-4AE8-88F2-CC3B200383FD}" destId="{C6E6357A-4CFA-4F6F-8EA5-FD2571DD19F4}" srcOrd="3" destOrd="0" parTransId="{0BB23D0F-5FE5-4D25-B9E3-BCD269F7BFCA}" sibTransId="{E87ACA91-B96C-4379-932D-2E268D819D9A}"/>
    <dgm:cxn modelId="{B799C0A4-741F-43E1-9E9B-E76C40939A53}" type="presOf" srcId="{8861273F-DBE3-4157-8036-FAACD1C633CF}" destId="{75702776-DA43-4441-B667-440FFEE4E7D5}" srcOrd="0" destOrd="0" presId="urn:microsoft.com/office/officeart/2005/8/layout/hList1"/>
    <dgm:cxn modelId="{7AC071DE-F392-4B0D-A676-D593392EB451}" type="presParOf" srcId="{0AB95087-2429-461B-BC4B-37BDD51078F7}" destId="{530472E3-07DC-4FF1-90A3-E509AF620B2A}" srcOrd="0" destOrd="0" presId="urn:microsoft.com/office/officeart/2005/8/layout/hList1"/>
    <dgm:cxn modelId="{C634B2C5-2CF1-4A09-9070-DACA0DE4248B}" type="presParOf" srcId="{530472E3-07DC-4FF1-90A3-E509AF620B2A}" destId="{A5D32CEB-31D2-46E0-8D12-E77CF99B54DC}" srcOrd="0" destOrd="0" presId="urn:microsoft.com/office/officeart/2005/8/layout/hList1"/>
    <dgm:cxn modelId="{0AC48E28-3994-4A26-BD5E-EC8AA493DE22}" type="presParOf" srcId="{530472E3-07DC-4FF1-90A3-E509AF620B2A}" destId="{C66F2CC5-3D64-4B02-B9DC-679F8CD18AA7}" srcOrd="1" destOrd="0" presId="urn:microsoft.com/office/officeart/2005/8/layout/hList1"/>
    <dgm:cxn modelId="{A122761D-D55A-4DDF-BD43-8AFE22CC0741}" type="presParOf" srcId="{0AB95087-2429-461B-BC4B-37BDD51078F7}" destId="{6A9BF148-C721-4A36-9A05-5583CCCEA10A}" srcOrd="1" destOrd="0" presId="urn:microsoft.com/office/officeart/2005/8/layout/hList1"/>
    <dgm:cxn modelId="{F79B5E85-7DCE-4C55-9925-072FE83DF39C}" type="presParOf" srcId="{0AB95087-2429-461B-BC4B-37BDD51078F7}" destId="{A7CE8B77-05E3-456D-B75D-5724F7EA00AD}" srcOrd="2" destOrd="0" presId="urn:microsoft.com/office/officeart/2005/8/layout/hList1"/>
    <dgm:cxn modelId="{CCCEA7E0-89DE-41BA-8901-62B99E10FC3F}" type="presParOf" srcId="{A7CE8B77-05E3-456D-B75D-5724F7EA00AD}" destId="{5DB2972C-186C-410A-9696-E7A439851EEC}" srcOrd="0" destOrd="0" presId="urn:microsoft.com/office/officeart/2005/8/layout/hList1"/>
    <dgm:cxn modelId="{F85E1A38-C75B-4CAD-969D-2C6F925C5D15}" type="presParOf" srcId="{A7CE8B77-05E3-456D-B75D-5724F7EA00AD}" destId="{D4C25897-D7B5-4E53-A4A5-ED642D5D1029}" srcOrd="1" destOrd="0" presId="urn:microsoft.com/office/officeart/2005/8/layout/hList1"/>
    <dgm:cxn modelId="{5CB707E8-D2C1-4E95-888D-E096ADBF3E63}" type="presParOf" srcId="{0AB95087-2429-461B-BC4B-37BDD51078F7}" destId="{B7A5E62E-2B4E-42AF-9E69-8A5B93D05940}" srcOrd="3" destOrd="0" presId="urn:microsoft.com/office/officeart/2005/8/layout/hList1"/>
    <dgm:cxn modelId="{723212F4-6F3F-4821-A84A-1811916EE451}" type="presParOf" srcId="{0AB95087-2429-461B-BC4B-37BDD51078F7}" destId="{A04E1709-3962-4340-BE67-1A91744C8DB6}" srcOrd="4" destOrd="0" presId="urn:microsoft.com/office/officeart/2005/8/layout/hList1"/>
    <dgm:cxn modelId="{AF5A2FFD-7606-4A71-AAB4-5814AB81E987}" type="presParOf" srcId="{A04E1709-3962-4340-BE67-1A91744C8DB6}" destId="{BECE0EF6-81A4-48DD-A208-2C64FCE2CDD8}" srcOrd="0" destOrd="0" presId="urn:microsoft.com/office/officeart/2005/8/layout/hList1"/>
    <dgm:cxn modelId="{CA46B57B-317B-4521-B4FA-DF300ED99F44}" type="presParOf" srcId="{A04E1709-3962-4340-BE67-1A91744C8DB6}" destId="{75702776-DA43-4441-B667-440FFEE4E7D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32CEB-31D2-46E0-8D12-E77CF99B54DC}">
      <dsp:nvSpPr>
        <dsp:cNvPr id="0" name=""/>
        <dsp:cNvSpPr/>
      </dsp:nvSpPr>
      <dsp:spPr>
        <a:xfrm>
          <a:off x="2539" y="786633"/>
          <a:ext cx="2476500" cy="990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 dirty="0" smtClean="0"/>
            <a:t>Hvorfor måler vi ?  </a:t>
          </a:r>
          <a:endParaRPr lang="da-DK" sz="1200" b="1" kern="1200" dirty="0"/>
        </a:p>
      </dsp:txBody>
      <dsp:txXfrm>
        <a:off x="2539" y="786633"/>
        <a:ext cx="2476500" cy="990600"/>
      </dsp:txXfrm>
    </dsp:sp>
    <dsp:sp modelId="{C66F2CC5-3D64-4B02-B9DC-679F8CD18AA7}">
      <dsp:nvSpPr>
        <dsp:cNvPr id="0" name=""/>
        <dsp:cNvSpPr/>
      </dsp:nvSpPr>
      <dsp:spPr>
        <a:xfrm>
          <a:off x="2539" y="1777233"/>
          <a:ext cx="2476500" cy="28548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a-DK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200" b="0" kern="1200" dirty="0" smtClean="0"/>
            <a:t>Vi </a:t>
          </a:r>
          <a:r>
            <a:rPr lang="da-DK" sz="1200" kern="1200" dirty="0" smtClean="0"/>
            <a:t>skal sikre, at vi er på   rette vej </a:t>
          </a:r>
          <a:endParaRPr lang="da-DK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a-DK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200" b="0" kern="1200" dirty="0" smtClean="0"/>
            <a:t>Vi </a:t>
          </a:r>
          <a:r>
            <a:rPr lang="da-DK" sz="1200" kern="1200" dirty="0" smtClean="0"/>
            <a:t>skal sikre, at vi er rustet til de krav, der bliver stillet til os</a:t>
          </a:r>
          <a:endParaRPr lang="da-DK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a-DK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200" b="0" kern="1200" dirty="0" smtClean="0"/>
            <a:t>Vi har </a:t>
          </a:r>
          <a:r>
            <a:rPr lang="da-DK" sz="1200" kern="1200" dirty="0" smtClean="0"/>
            <a:t>har brug feedback til at udvikle </a:t>
          </a:r>
          <a:r>
            <a:rPr lang="da-DK" sz="1200" kern="1200" dirty="0" err="1" smtClean="0"/>
            <a:t>Vestforbrænding</a:t>
          </a:r>
          <a:endParaRPr lang="da-DK" sz="1200" kern="1200" dirty="0"/>
        </a:p>
      </dsp:txBody>
      <dsp:txXfrm>
        <a:off x="2539" y="1777233"/>
        <a:ext cx="2476500" cy="2854800"/>
      </dsp:txXfrm>
    </dsp:sp>
    <dsp:sp modelId="{5DB2972C-186C-410A-9696-E7A439851EEC}">
      <dsp:nvSpPr>
        <dsp:cNvPr id="0" name=""/>
        <dsp:cNvSpPr/>
      </dsp:nvSpPr>
      <dsp:spPr>
        <a:xfrm>
          <a:off x="2825749" y="786633"/>
          <a:ext cx="2476500" cy="990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 dirty="0" smtClean="0"/>
            <a:t>Hvad kræver det af jer? </a:t>
          </a:r>
          <a:r>
            <a:rPr lang="da-DK" sz="2400" b="1" kern="1200" dirty="0" smtClean="0"/>
            <a:t>	</a:t>
          </a:r>
          <a:endParaRPr lang="da-DK" sz="2400" b="1" kern="1200" dirty="0"/>
        </a:p>
      </dsp:txBody>
      <dsp:txXfrm>
        <a:off x="2825749" y="786633"/>
        <a:ext cx="2476500" cy="990600"/>
      </dsp:txXfrm>
    </dsp:sp>
    <dsp:sp modelId="{D4C25897-D7B5-4E53-A4A5-ED642D5D1029}">
      <dsp:nvSpPr>
        <dsp:cNvPr id="0" name=""/>
        <dsp:cNvSpPr/>
      </dsp:nvSpPr>
      <dsp:spPr>
        <a:xfrm>
          <a:off x="2825749" y="1777233"/>
          <a:ext cx="2476500" cy="28548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a-DK" sz="12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200" kern="1200" dirty="0" smtClean="0"/>
            <a:t>Tag jer tid til besvarelsen, så vi får resultater, vi alle kan arbejde videre med </a:t>
          </a:r>
          <a:endParaRPr lang="da-DK" sz="12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a-DK" sz="12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200" kern="1200" dirty="0" smtClean="0"/>
            <a:t>Vi slår rekorden fra 2016, hvor </a:t>
          </a:r>
          <a:r>
            <a:rPr lang="da-DK" sz="1200" b="0" kern="1200" dirty="0" smtClean="0"/>
            <a:t>96 % besvarede målingen</a:t>
          </a:r>
          <a:endParaRPr lang="da-DK" sz="1200" b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a-DK" sz="1200" b="1" kern="1200" dirty="0"/>
        </a:p>
      </dsp:txBody>
      <dsp:txXfrm>
        <a:off x="2825749" y="1777233"/>
        <a:ext cx="2476500" cy="2854800"/>
      </dsp:txXfrm>
    </dsp:sp>
    <dsp:sp modelId="{BECE0EF6-81A4-48DD-A208-2C64FCE2CDD8}">
      <dsp:nvSpPr>
        <dsp:cNvPr id="0" name=""/>
        <dsp:cNvSpPr/>
      </dsp:nvSpPr>
      <dsp:spPr>
        <a:xfrm>
          <a:off x="5648960" y="786633"/>
          <a:ext cx="2476500" cy="990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b="1" kern="1200" dirty="0" smtClean="0"/>
            <a:t>Hvad sker der?</a:t>
          </a:r>
          <a:endParaRPr lang="da-DK" sz="1200" b="1" kern="1200" dirty="0"/>
        </a:p>
      </dsp:txBody>
      <dsp:txXfrm>
        <a:off x="5648960" y="786633"/>
        <a:ext cx="2476500" cy="990600"/>
      </dsp:txXfrm>
    </dsp:sp>
    <dsp:sp modelId="{75702776-DA43-4441-B667-440FFEE4E7D5}">
      <dsp:nvSpPr>
        <dsp:cNvPr id="0" name=""/>
        <dsp:cNvSpPr/>
      </dsp:nvSpPr>
      <dsp:spPr>
        <a:xfrm>
          <a:off x="5648960" y="1777233"/>
          <a:ext cx="2476500" cy="28548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a-DK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200" b="0" kern="1200" dirty="0" smtClean="0"/>
            <a:t>Jeg</a:t>
          </a:r>
          <a:r>
            <a:rPr lang="da-DK" sz="1200" kern="1200" dirty="0" smtClean="0"/>
            <a:t> kommer rundt på </a:t>
          </a:r>
          <a:r>
            <a:rPr lang="da-DK" sz="1200" kern="1200" dirty="0" err="1" smtClean="0"/>
            <a:t>roadshow</a:t>
          </a:r>
          <a:r>
            <a:rPr lang="da-DK" sz="1200" kern="1200" dirty="0" smtClean="0"/>
            <a:t> sammen med HR og sætter flere ord på </a:t>
          </a:r>
          <a:endParaRPr lang="da-DK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a-DK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200" b="0" kern="1200" dirty="0" smtClean="0"/>
            <a:t>I</a:t>
          </a:r>
          <a:r>
            <a:rPr lang="da-DK" sz="1200" kern="1200" dirty="0" smtClean="0"/>
            <a:t> hører meget mere på den anden side af sommerferien</a:t>
          </a:r>
          <a:endParaRPr lang="da-DK" sz="1200" kern="1200" dirty="0"/>
        </a:p>
      </dsp:txBody>
      <dsp:txXfrm>
        <a:off x="5648960" y="1777233"/>
        <a:ext cx="2476500" cy="2854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0443" y="2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C2236-6515-4EC4-9182-A5B156CE8351}" type="datetimeFigureOut">
              <a:rPr lang="da-DK" smtClean="0"/>
              <a:t>11-07-2018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5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30D2D-1C92-4F80-B74D-1733A52FFF7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3996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2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FC1AB-9ACB-FD43-A06E-9BB4BA458A75}" type="datetimeFigureOut">
              <a:t>11-07-2018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DD800-2781-7648-BA26-8E2EDCFDC2F7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3388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E2A83-A4AF-46AC-914E-C04C8DC73D3D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084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 smtClean="0"/>
              <a:t>Omsætning</a:t>
            </a:r>
          </a:p>
          <a:p>
            <a:r>
              <a:rPr lang="da-DK" b="0" dirty="0" smtClean="0"/>
              <a:t>2018</a:t>
            </a:r>
            <a:r>
              <a:rPr lang="da-DK" b="0" baseline="0" dirty="0" smtClean="0"/>
              <a:t> vs </a:t>
            </a:r>
            <a:r>
              <a:rPr lang="da-DK" b="0" dirty="0" smtClean="0"/>
              <a:t>2019</a:t>
            </a:r>
            <a:r>
              <a:rPr lang="da-DK" b="0" baseline="0" dirty="0" smtClean="0"/>
              <a:t> via udbygning af varmenet, omsætning fra genbrugsværdier og højere ordningsaktivitet</a:t>
            </a:r>
          </a:p>
          <a:p>
            <a:r>
              <a:rPr lang="da-DK" b="0" baseline="0" dirty="0" smtClean="0"/>
              <a:t>2017 vs 2019 via ingen afledte aktiviteter fra IPT samt bortfald af grundbeløb tilknyttet el-afsætning</a:t>
            </a:r>
          </a:p>
          <a:p>
            <a:endParaRPr lang="da-DK" b="0" baseline="0" dirty="0" smtClean="0"/>
          </a:p>
          <a:p>
            <a:r>
              <a:rPr lang="da-DK" b="1" baseline="0" dirty="0" smtClean="0"/>
              <a:t>Var. omkostninger</a:t>
            </a:r>
            <a:endParaRPr lang="da-DK" b="0" baseline="0" dirty="0" smtClean="0"/>
          </a:p>
          <a:p>
            <a:r>
              <a:rPr lang="da-DK" b="0" baseline="0" dirty="0" smtClean="0"/>
              <a:t>2018 vs 2019 via flere udbetalte genbrugsværdier, stigende mængder Fællesakt. GBS</a:t>
            </a:r>
          </a:p>
          <a:p>
            <a:r>
              <a:rPr lang="da-DK" b="0" baseline="0" dirty="0" smtClean="0"/>
              <a:t>2017 vs 2019 via bortfald af ressourcestrategi (Energi), driftsførte projekter (Energi) samt bortfald af afledte aktiviteter tilknyttet IPT</a:t>
            </a:r>
          </a:p>
          <a:p>
            <a:endParaRPr lang="da-DK" b="0" baseline="0" dirty="0" smtClean="0"/>
          </a:p>
          <a:p>
            <a:r>
              <a:rPr lang="da-DK" b="1" baseline="0" dirty="0" smtClean="0"/>
              <a:t>Faste omkostninger</a:t>
            </a:r>
          </a:p>
          <a:p>
            <a:r>
              <a:rPr lang="da-DK" b="0" baseline="0" dirty="0" smtClean="0"/>
              <a:t>2018 vs 2019 via lavere forsikringsomkostninger (Energi) samt lavere bemanding (KS)</a:t>
            </a:r>
          </a:p>
          <a:p>
            <a:endParaRPr lang="da-DK" b="0" baseline="0" dirty="0" smtClean="0"/>
          </a:p>
          <a:p>
            <a:r>
              <a:rPr lang="da-DK" b="1" baseline="0" dirty="0" smtClean="0"/>
              <a:t>Afskrivninger </a:t>
            </a:r>
          </a:p>
          <a:p>
            <a:r>
              <a:rPr lang="da-DK" b="0" baseline="0" dirty="0" smtClean="0"/>
              <a:t>2018 vs 2019 via fortsatte investeringer i varmeplaner, gæsteprincip til letbane og levetidsforlængelse/vedligehold af forbrændingsanlæg</a:t>
            </a:r>
          </a:p>
          <a:p>
            <a:r>
              <a:rPr lang="da-DK" b="0" baseline="0" dirty="0" smtClean="0"/>
              <a:t>2017´vs 2019 som ovenfor</a:t>
            </a:r>
          </a:p>
          <a:p>
            <a:endParaRPr lang="da-DK" b="0" baseline="0" dirty="0" smtClean="0"/>
          </a:p>
          <a:p>
            <a:r>
              <a:rPr lang="da-DK" b="1" baseline="0" dirty="0" smtClean="0"/>
              <a:t>Netto finansielle poster</a:t>
            </a:r>
          </a:p>
          <a:p>
            <a:r>
              <a:rPr lang="da-DK" b="0" baseline="0" dirty="0" smtClean="0"/>
              <a:t>Låneoptagelse i begge år og specielt lavere afkast på depoter i 2019.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DD800-2781-7648-BA26-8E2EDCFDC2F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130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Omsætningen falder</a:t>
            </a:r>
            <a:r>
              <a:rPr lang="da-DK" baseline="0" dirty="0" smtClean="0"/>
              <a:t> fra rekordåret 2017 med 34 </a:t>
            </a:r>
            <a:r>
              <a:rPr lang="da-DK" baseline="0" dirty="0" err="1" smtClean="0"/>
              <a:t>mDKK</a:t>
            </a:r>
            <a:r>
              <a:rPr lang="da-DK" baseline="0" dirty="0" smtClean="0"/>
              <a:t>, hvilket overvejene kan henføres til Kommuneservice. Til gengæld stiger omsætningen i 2019 i forhold til budgettet for 2018.</a:t>
            </a:r>
          </a:p>
          <a:p>
            <a:endParaRPr lang="da-DK" baseline="0" dirty="0" smtClean="0"/>
          </a:p>
          <a:p>
            <a:r>
              <a:rPr lang="da-DK" baseline="0" dirty="0" smtClean="0"/>
              <a:t>De 2 forretningsområder gennemgås omstående.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DD800-2781-7648-BA26-8E2EDCFDC2F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4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Varmepriser er i 2019 fastholdt på 2018 niveau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Grundbeløb tilknyttet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elproduktion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udgår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B-taksten ændres fra 350 til 365 kr./ton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er budgetteret med 555.000 forbrændte tons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budgettet er der indregnet 1.139.000 MWh til afsætning på varmenettet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budgetteres med en samlet energiproduktion, svarende til 1.464.000 MWh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er budgetteret med 16.270 timers rådighed på kraftvarmeanlægget, svarende til niveauet fra 2017.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Varmeafsætningen i eget net øges yderligere i 2019. Der budgetteres med en stigning i forhold til 2017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på i alt 84.000 MWh, svarende til 11%.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B-taksten udgøres af 512.500 indvejede ton. Heraf udgør affaldsmængder fra eget opland 475.000 ton forbrændingsegnet affald og 27.000 ton imprægneret træ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suppleres med køb af biomasse svarende til 42.500 ton, samt import af 10.500 tons sorteret forbrændingsegnet affald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DD800-2781-7648-BA26-8E2EDCFDC2F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44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0" dirty="0" smtClean="0"/>
              <a:t>Samlet set er omsætningen i 2019 på niveau</a:t>
            </a:r>
            <a:r>
              <a:rPr lang="da-DK" b="0" baseline="0" dirty="0" smtClean="0"/>
              <a:t> med realiseret 2017 og budget 2018.</a:t>
            </a:r>
          </a:p>
          <a:p>
            <a:endParaRPr lang="da-DK" b="0" dirty="0" smtClean="0"/>
          </a:p>
          <a:p>
            <a:r>
              <a:rPr lang="da-DK" b="1" dirty="0" smtClean="0"/>
              <a:t>Omsætning</a:t>
            </a:r>
          </a:p>
          <a:p>
            <a:r>
              <a:rPr lang="da-DK" b="0" dirty="0" smtClean="0"/>
              <a:t>2018</a:t>
            </a:r>
            <a:r>
              <a:rPr lang="da-DK" b="0" baseline="0" dirty="0" smtClean="0"/>
              <a:t> vs </a:t>
            </a:r>
            <a:r>
              <a:rPr lang="da-DK" b="0" dirty="0" smtClean="0"/>
              <a:t>2019</a:t>
            </a:r>
            <a:r>
              <a:rPr lang="da-DK" b="0" baseline="0" dirty="0" smtClean="0"/>
              <a:t> via udbygning af varmenet (+10), ændring af B-takst (+20), </a:t>
            </a:r>
            <a:r>
              <a:rPr lang="da-DK" b="0" baseline="0" dirty="0" err="1" smtClean="0"/>
              <a:t>Halosep</a:t>
            </a:r>
            <a:r>
              <a:rPr lang="da-DK" b="0" baseline="0" dirty="0" smtClean="0"/>
              <a:t> LIFE tilskud (+3) mens bortfald af grundbeløb bidrager negativt (-36)</a:t>
            </a:r>
          </a:p>
          <a:p>
            <a:r>
              <a:rPr lang="da-DK" b="0" baseline="0" dirty="0" smtClean="0"/>
              <a:t>2017 vs 2019 via udbygning af varmenet (+14), ændring af B-takst (+20), </a:t>
            </a:r>
            <a:r>
              <a:rPr lang="da-DK" b="0" baseline="0" dirty="0" err="1" smtClean="0"/>
              <a:t>Halosep</a:t>
            </a:r>
            <a:r>
              <a:rPr lang="da-DK" b="0" baseline="0" dirty="0" smtClean="0"/>
              <a:t> LIFE tilskud (+3) mens bortfald af grundbeløb bidrager negativt (-40)</a:t>
            </a:r>
          </a:p>
          <a:p>
            <a:endParaRPr lang="da-DK" b="0" baseline="0" dirty="0" smtClean="0"/>
          </a:p>
          <a:p>
            <a:r>
              <a:rPr lang="da-DK" b="1" baseline="0" dirty="0" smtClean="0"/>
              <a:t>Var. omkostninger</a:t>
            </a:r>
            <a:endParaRPr lang="da-DK" b="0" baseline="0" dirty="0" smtClean="0"/>
          </a:p>
          <a:p>
            <a:r>
              <a:rPr lang="da-DK" b="0" baseline="0" dirty="0" smtClean="0"/>
              <a:t>2018 vs 2019 nogenlunde samme niveau. Dog forskydninger indenfor afgifter (-8) og biomasse (+8). BEMÆRK! CO2 afgifter lå som ressourceforbrug i budget 2018, men er placeret som afgifter i 2019. Tal vist her er normaliseret mellem de to år.</a:t>
            </a:r>
          </a:p>
          <a:p>
            <a:r>
              <a:rPr lang="da-DK" b="0" baseline="0" dirty="0" smtClean="0"/>
              <a:t>2017 vs 2019 via afgifter (-15) bortfald af ressourcestrategi (+11), driftsførte projekter (+8) og lavere indkøb af biomasse samt vedligehold vedr. 2016 (+4)</a:t>
            </a:r>
          </a:p>
          <a:p>
            <a:endParaRPr lang="da-DK" b="0" baseline="0" dirty="0" smtClean="0"/>
          </a:p>
          <a:p>
            <a:r>
              <a:rPr lang="da-DK" b="1" baseline="0" dirty="0" smtClean="0"/>
              <a:t>Faste omkostninger</a:t>
            </a:r>
          </a:p>
          <a:p>
            <a:r>
              <a:rPr lang="da-DK" b="0" baseline="0" dirty="0" smtClean="0"/>
              <a:t>2018 vs 2019 via primært lavere forsikringsomkostninger  (+2)</a:t>
            </a:r>
          </a:p>
          <a:p>
            <a:r>
              <a:rPr lang="da-DK" b="0" baseline="0" dirty="0" smtClean="0"/>
              <a:t>2017 vs 2019 højere bemanding (-7) og lønregulering (-3), højere konsulentforbrug (-3), lavere </a:t>
            </a:r>
            <a:r>
              <a:rPr lang="da-DK" b="0" baseline="0" dirty="0" err="1" smtClean="0"/>
              <a:t>forsikringsomk</a:t>
            </a:r>
            <a:r>
              <a:rPr lang="da-DK" b="0" baseline="0" dirty="0" smtClean="0"/>
              <a:t>. (+2) køb af energisparende aktiviteter (-1)</a:t>
            </a:r>
          </a:p>
          <a:p>
            <a:endParaRPr lang="da-DK" b="0" baseline="0" dirty="0" smtClean="0"/>
          </a:p>
          <a:p>
            <a:r>
              <a:rPr lang="da-DK" b="1" baseline="0" dirty="0" smtClean="0"/>
              <a:t>Afskrivninger</a:t>
            </a:r>
          </a:p>
          <a:p>
            <a:r>
              <a:rPr lang="da-DK" b="0" baseline="0" dirty="0" smtClean="0"/>
              <a:t>2018 vs 2019 via fortsatte investeringer i varmeplaner, gæsteprincip til letbane og levetidsforlængelse/vedligehold af forbrændingsanlæg</a:t>
            </a:r>
          </a:p>
          <a:p>
            <a:r>
              <a:rPr lang="da-DK" b="0" baseline="0" dirty="0" smtClean="0"/>
              <a:t>2017´vs 2019 som ovenfor</a:t>
            </a:r>
          </a:p>
          <a:p>
            <a:endParaRPr lang="da-DK" b="0" baseline="0" dirty="0" smtClean="0"/>
          </a:p>
          <a:p>
            <a:r>
              <a:rPr lang="da-DK" b="1" baseline="0" dirty="0" smtClean="0"/>
              <a:t>Netto finansielle poster</a:t>
            </a:r>
          </a:p>
          <a:p>
            <a:r>
              <a:rPr lang="da-DK" b="0" baseline="0" dirty="0" smtClean="0"/>
              <a:t>Låneoptagelse i begge år og specielt lavere afkast på depoter i 2019. </a:t>
            </a:r>
          </a:p>
          <a:p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DD800-2781-7648-BA26-8E2EDCFDC2F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362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er regnet med drift af de samme ordninger som i 2018.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Fællesaktivitet Genbrugsstationer er budgetteret til at modtage 352.000 tons, hvilket er en stigning fra 2017 og Budget 2018.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over en bred kam er takster for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Vestforbrændings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ordninger uændret fra de indarbejdede takster i Budget 2018.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Mængden af afsatte genbrugsværdier er uændret mellem Budget 2018 og 2019, mens der er indregnet højere afsætningspriser i 2019. Priserne tager sit afsæt i de erfaringer der er fra 2017.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Robotsortering er implementeret fra starten af 3. kvartal 2019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akkumulerede overskud på Fællesaktivitet Genbrugsstationer nedbringes ved at budgettere med en underdækning på 4,2 mio. kr.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Forklaring på faldet i tømninger i 2019 skyldes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4 kommuner er trådt ud af ordningen (Rødovre + Frederikssund  + Hillerød og Halsnæs).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DD800-2781-7648-BA26-8E2EDCFDC2F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039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 smtClean="0"/>
              <a:t>Omsætning</a:t>
            </a:r>
          </a:p>
          <a:p>
            <a:r>
              <a:rPr lang="da-DK" b="0" dirty="0" smtClean="0"/>
              <a:t>2018</a:t>
            </a:r>
            <a:r>
              <a:rPr lang="da-DK" b="0" baseline="0" dirty="0" smtClean="0"/>
              <a:t> vs </a:t>
            </a:r>
            <a:r>
              <a:rPr lang="da-DK" b="0" dirty="0" smtClean="0"/>
              <a:t>2019 meromsætning via flere</a:t>
            </a:r>
            <a:r>
              <a:rPr lang="da-DK" b="0" baseline="0" dirty="0" smtClean="0"/>
              <a:t> tømninger i IPT (+14), dagrenovationssække (+5) og genbrugsværdier (+15)</a:t>
            </a:r>
          </a:p>
          <a:p>
            <a:r>
              <a:rPr lang="da-DK" b="0" baseline="0" dirty="0" smtClean="0"/>
              <a:t>2017 vs 2019 </a:t>
            </a:r>
            <a:r>
              <a:rPr lang="da-DK" b="0" baseline="0" dirty="0" err="1" smtClean="0"/>
              <a:t>mindreomsætning</a:t>
            </a:r>
            <a:r>
              <a:rPr lang="da-DK" b="0" baseline="0" dirty="0" smtClean="0"/>
              <a:t> som følge af at IPT og tilstødende aktiviteter nu er udrullet (-35 </a:t>
            </a:r>
            <a:r>
              <a:rPr lang="da-DK" b="0" baseline="0" dirty="0" err="1" smtClean="0"/>
              <a:t>mio</a:t>
            </a:r>
            <a:r>
              <a:rPr lang="da-DK" b="0" baseline="0" dirty="0" smtClean="0"/>
              <a:t>), meromsætning haveaffaldsordning (+5)</a:t>
            </a:r>
          </a:p>
          <a:p>
            <a:endParaRPr lang="da-DK" b="0" baseline="0" dirty="0" smtClean="0"/>
          </a:p>
          <a:p>
            <a:r>
              <a:rPr lang="da-DK" b="1" baseline="0" dirty="0" smtClean="0"/>
              <a:t>Var. omkostninger</a:t>
            </a:r>
            <a:endParaRPr lang="da-DK" b="0" baseline="0" dirty="0" smtClean="0"/>
          </a:p>
          <a:p>
            <a:r>
              <a:rPr lang="da-DK" b="0" baseline="0" dirty="0" smtClean="0"/>
              <a:t>2018 vs 2019 stigende behandlingsomkostninger til specielt tryktræ (-8) og plast (-13), samt flere mængder i IPT (-4). </a:t>
            </a:r>
            <a:r>
              <a:rPr lang="da-DK" b="0" baseline="0" dirty="0" err="1" smtClean="0"/>
              <a:t>Meromk</a:t>
            </a:r>
            <a:r>
              <a:rPr lang="da-DK" b="0" baseline="0" dirty="0" smtClean="0"/>
              <a:t>. til transport pga. højere aktivitet i specielt IPT og Fællesakt. GBS (-13 </a:t>
            </a:r>
            <a:r>
              <a:rPr lang="da-DK" b="0" baseline="0" dirty="0" err="1" smtClean="0"/>
              <a:t>mio</a:t>
            </a:r>
            <a:r>
              <a:rPr lang="da-DK" b="0" baseline="0" dirty="0" smtClean="0"/>
              <a:t>). Bortfald af bemandingstilskud (+7)</a:t>
            </a:r>
          </a:p>
          <a:p>
            <a:r>
              <a:rPr lang="da-DK" b="0" baseline="0" dirty="0" smtClean="0"/>
              <a:t>2017 vs 2019 </a:t>
            </a:r>
            <a:r>
              <a:rPr lang="da-DK" b="0" baseline="0" dirty="0" err="1" smtClean="0"/>
              <a:t>mindreomkostninger</a:t>
            </a:r>
            <a:r>
              <a:rPr lang="da-DK" b="0" baseline="0" dirty="0" smtClean="0"/>
              <a:t> via nedgang i aktiviteter relateret til </a:t>
            </a:r>
            <a:r>
              <a:rPr lang="da-DK" b="0" baseline="0" dirty="0" err="1" smtClean="0"/>
              <a:t>imp</a:t>
            </a:r>
            <a:r>
              <a:rPr lang="da-DK" b="0" baseline="0" dirty="0" smtClean="0"/>
              <a:t>. af IPT, primært indsamlingsmateriel (+35), nyt kubeudbud (+7) samt bortfald af bemandingstilskud (+7)</a:t>
            </a:r>
          </a:p>
          <a:p>
            <a:endParaRPr lang="da-DK" b="0" baseline="0" dirty="0" smtClean="0"/>
          </a:p>
          <a:p>
            <a:r>
              <a:rPr lang="da-DK" b="1" baseline="0" dirty="0" smtClean="0"/>
              <a:t>Faste omkostninger</a:t>
            </a:r>
          </a:p>
          <a:p>
            <a:r>
              <a:rPr lang="da-DK" b="0" baseline="0" dirty="0" smtClean="0"/>
              <a:t>2018 vs 2019 </a:t>
            </a:r>
            <a:r>
              <a:rPr lang="da-DK" b="0" baseline="0" dirty="0" err="1" smtClean="0"/>
              <a:t>mindreomkostninger</a:t>
            </a:r>
            <a:r>
              <a:rPr lang="da-DK" b="0" baseline="0" dirty="0" smtClean="0"/>
              <a:t> som følge af færre budgetterede årsværk. (+3)</a:t>
            </a:r>
          </a:p>
          <a:p>
            <a:r>
              <a:rPr lang="da-DK" b="0" baseline="0" dirty="0" smtClean="0"/>
              <a:t>2017 vs 2019 samme niveau</a:t>
            </a:r>
          </a:p>
          <a:p>
            <a:endParaRPr lang="da-DK" b="0" baseline="0" dirty="0" smtClean="0"/>
          </a:p>
          <a:p>
            <a:r>
              <a:rPr lang="da-DK" b="1" baseline="0" dirty="0" smtClean="0"/>
              <a:t>Afskrivninger</a:t>
            </a:r>
          </a:p>
          <a:p>
            <a:r>
              <a:rPr lang="da-DK" b="0" baseline="0" dirty="0" smtClean="0"/>
              <a:t>2018 vs 2019 færre afskrivninger som følge af senere idriftsættelse af robotsortering (+3)</a:t>
            </a:r>
          </a:p>
          <a:p>
            <a:r>
              <a:rPr lang="da-DK" b="0" baseline="0" dirty="0" smtClean="0"/>
              <a:t>2017´vs 2019 samme niveau i og med robotafskrivninger ”afløser” KURS afskrivninger der er færdigafskrevet 31/12/2018</a:t>
            </a:r>
          </a:p>
          <a:p>
            <a:endParaRPr lang="da-DK" b="0" baseline="0" dirty="0" smtClean="0"/>
          </a:p>
          <a:p>
            <a:r>
              <a:rPr lang="da-DK" b="1" baseline="0" dirty="0" smtClean="0"/>
              <a:t>Netto finansielle poster</a:t>
            </a:r>
          </a:p>
          <a:p>
            <a:r>
              <a:rPr lang="da-DK" b="0" baseline="0" dirty="0" smtClean="0"/>
              <a:t>2018 vs 2019 lavere netto finansielle poster skyldes lavere depotafkast (+1)</a:t>
            </a:r>
          </a:p>
          <a:p>
            <a:r>
              <a:rPr lang="da-DK" b="0" baseline="0" dirty="0" smtClean="0"/>
              <a:t>2017´vs 2019 uændret</a:t>
            </a:r>
            <a:endParaRPr lang="da-DK" b="1" baseline="0" dirty="0" smtClean="0"/>
          </a:p>
          <a:p>
            <a:endParaRPr lang="da-DK" baseline="0" dirty="0" smtClean="0"/>
          </a:p>
          <a:p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DD800-2781-7648-BA26-8E2EDCFDC2F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73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baseline="0" dirty="0" smtClean="0"/>
              <a:t>Strategiske investeringer (120 </a:t>
            </a:r>
            <a:r>
              <a:rPr lang="da-DK" b="1" baseline="0" dirty="0" err="1" smtClean="0"/>
              <a:t>mio</a:t>
            </a:r>
            <a:r>
              <a:rPr lang="da-DK" b="1" baseline="0" dirty="0" smtClean="0"/>
              <a:t>)</a:t>
            </a:r>
          </a:p>
          <a:p>
            <a:pPr marL="171450" indent="-171450">
              <a:buFontTx/>
              <a:buChar char="-"/>
            </a:pPr>
            <a:r>
              <a:rPr lang="da-DK" b="0" baseline="0" dirty="0" smtClean="0"/>
              <a:t>Lyngby Etape B 100 </a:t>
            </a:r>
            <a:r>
              <a:rPr lang="da-DK" b="0" baseline="0" dirty="0" err="1" smtClean="0"/>
              <a:t>mio</a:t>
            </a:r>
            <a:endParaRPr lang="da-DK" b="0" baseline="0" dirty="0" smtClean="0"/>
          </a:p>
          <a:p>
            <a:pPr marL="171450" indent="-171450">
              <a:buFontTx/>
              <a:buChar char="-"/>
            </a:pPr>
            <a:r>
              <a:rPr lang="da-DK" b="0" baseline="0" dirty="0" smtClean="0"/>
              <a:t>Etablering af akkumuleringstanke 20 </a:t>
            </a:r>
            <a:r>
              <a:rPr lang="da-DK" b="0" baseline="0" dirty="0" err="1" smtClean="0"/>
              <a:t>mio</a:t>
            </a:r>
            <a:endParaRPr lang="da-DK" b="0" baseline="0" dirty="0" smtClean="0"/>
          </a:p>
          <a:p>
            <a:pPr marL="171450" indent="-171450">
              <a:buFontTx/>
              <a:buChar char="-"/>
            </a:pPr>
            <a:endParaRPr lang="da-DK" b="0" baseline="0" dirty="0" smtClean="0"/>
          </a:p>
          <a:p>
            <a:pPr marL="0" indent="0">
              <a:buFontTx/>
              <a:buNone/>
            </a:pPr>
            <a:r>
              <a:rPr lang="da-DK" b="0" baseline="0" dirty="0" smtClean="0"/>
              <a:t>Bemærk! 40 mio. kr. i 2018 vedr. Kommuneservice til </a:t>
            </a:r>
            <a:r>
              <a:rPr lang="da-DK" b="0" baseline="0" dirty="0" err="1" smtClean="0"/>
              <a:t>omlastning</a:t>
            </a:r>
            <a:r>
              <a:rPr lang="da-DK" b="0" baseline="0" dirty="0" smtClean="0"/>
              <a:t> og robotsortering. Forventes ikke at have den store indvirkning på 2019 investeringer (men idriftsættes først omkring medio 2019)</a:t>
            </a:r>
          </a:p>
          <a:p>
            <a:pPr marL="171450" indent="-171450">
              <a:buFontTx/>
              <a:buChar char="-"/>
            </a:pPr>
            <a:endParaRPr lang="da-DK" b="0" baseline="0" dirty="0" smtClean="0"/>
          </a:p>
          <a:p>
            <a:pPr marL="0" indent="0">
              <a:buFontTx/>
              <a:buNone/>
            </a:pPr>
            <a:r>
              <a:rPr lang="da-DK" b="1" baseline="0" dirty="0" smtClean="0"/>
              <a:t>Driftsmæssige investeringer (199 </a:t>
            </a:r>
            <a:r>
              <a:rPr lang="da-DK" b="1" baseline="0" dirty="0" err="1" smtClean="0"/>
              <a:t>mio</a:t>
            </a:r>
            <a:r>
              <a:rPr lang="da-DK" b="1" baseline="0" dirty="0" smtClean="0"/>
              <a:t>)</a:t>
            </a:r>
          </a:p>
          <a:p>
            <a:pPr marL="0" indent="0">
              <a:buFontTx/>
              <a:buNone/>
            </a:pPr>
            <a:r>
              <a:rPr lang="da-DK" b="0" u="sng" baseline="0" dirty="0" smtClean="0"/>
              <a:t>Energiproduktion 36 </a:t>
            </a:r>
            <a:r>
              <a:rPr lang="da-DK" b="0" u="sng" baseline="0" dirty="0" err="1" smtClean="0"/>
              <a:t>mio</a:t>
            </a:r>
            <a:endParaRPr lang="da-DK" b="0" u="sng" baseline="0" dirty="0" smtClean="0"/>
          </a:p>
          <a:p>
            <a:pPr marL="171450" indent="-171450">
              <a:buFontTx/>
              <a:buChar char="-"/>
            </a:pPr>
            <a:r>
              <a:rPr lang="da-DK" b="0" u="none" baseline="0" dirty="0" smtClean="0"/>
              <a:t>levetidsforlængelse af produktionsanlæg 36 </a:t>
            </a:r>
            <a:r>
              <a:rPr lang="da-DK" b="0" u="none" baseline="0" dirty="0" err="1" smtClean="0"/>
              <a:t>mio</a:t>
            </a:r>
            <a:endParaRPr lang="da-DK" b="0" u="none" baseline="0" dirty="0" smtClean="0"/>
          </a:p>
          <a:p>
            <a:pPr marL="0" indent="0">
              <a:buFontTx/>
              <a:buNone/>
            </a:pPr>
            <a:r>
              <a:rPr lang="da-DK" b="0" u="none" baseline="0" dirty="0" smtClean="0"/>
              <a:t>Bemærk! </a:t>
            </a:r>
            <a:r>
              <a:rPr lang="da-DK" b="0" u="none" baseline="0" dirty="0" err="1" smtClean="0"/>
              <a:t>Halosep</a:t>
            </a:r>
            <a:r>
              <a:rPr lang="da-DK" b="0" u="none" baseline="0" dirty="0" smtClean="0"/>
              <a:t> 0 mio. Forventes i 2018 og 2020</a:t>
            </a:r>
          </a:p>
          <a:p>
            <a:pPr marL="0" indent="0">
              <a:buFontTx/>
              <a:buNone/>
            </a:pPr>
            <a:endParaRPr lang="da-DK" b="0" u="none" baseline="0" dirty="0" smtClean="0"/>
          </a:p>
          <a:p>
            <a:pPr marL="0" indent="0">
              <a:buFontTx/>
              <a:buNone/>
            </a:pPr>
            <a:r>
              <a:rPr lang="da-DK" b="0" u="sng" baseline="0" dirty="0" smtClean="0"/>
              <a:t>Energiafsætning 109 </a:t>
            </a:r>
            <a:r>
              <a:rPr lang="da-DK" b="0" u="sng" baseline="0" dirty="0" err="1" smtClean="0"/>
              <a:t>mio</a:t>
            </a:r>
            <a:endParaRPr lang="da-DK" b="0" u="sng" baseline="0" dirty="0" smtClean="0"/>
          </a:p>
          <a:p>
            <a:pPr marL="171450" indent="-171450">
              <a:buFontTx/>
              <a:buChar char="-"/>
            </a:pPr>
            <a:r>
              <a:rPr lang="da-DK" b="0" u="none" baseline="0" dirty="0" smtClean="0"/>
              <a:t>Letbaneprojekt og Herlev midtpunkt ledningsomlægning 67 </a:t>
            </a:r>
            <a:r>
              <a:rPr lang="da-DK" b="0" u="none" baseline="0" dirty="0" err="1" smtClean="0"/>
              <a:t>mio</a:t>
            </a:r>
            <a:endParaRPr lang="da-DK" b="0" u="none" baseline="0" dirty="0" smtClean="0"/>
          </a:p>
          <a:p>
            <a:pPr marL="171450" indent="-171450">
              <a:buFontTx/>
              <a:buChar char="-"/>
            </a:pPr>
            <a:r>
              <a:rPr lang="da-DK" b="0" u="none" baseline="0" dirty="0" smtClean="0"/>
              <a:t>Øvrige idriftsættelser og vedligehold 42 </a:t>
            </a:r>
            <a:r>
              <a:rPr lang="da-DK" b="0" u="none" baseline="0" dirty="0" err="1" smtClean="0"/>
              <a:t>mio</a:t>
            </a:r>
            <a:endParaRPr lang="da-DK" b="0" u="none" baseline="0" dirty="0" smtClean="0"/>
          </a:p>
          <a:p>
            <a:pPr marL="0" indent="0">
              <a:buFontTx/>
              <a:buNone/>
            </a:pPr>
            <a:endParaRPr lang="da-DK" b="0" u="sng" baseline="0" dirty="0" smtClean="0"/>
          </a:p>
          <a:p>
            <a:pPr marL="0" indent="0">
              <a:buFontTx/>
              <a:buNone/>
            </a:pPr>
            <a:r>
              <a:rPr lang="da-DK" b="0" u="sng" baseline="0" dirty="0" smtClean="0"/>
              <a:t>Support (8 </a:t>
            </a:r>
            <a:r>
              <a:rPr lang="da-DK" b="0" u="sng" baseline="0" dirty="0" err="1" smtClean="0"/>
              <a:t>mio</a:t>
            </a:r>
            <a:r>
              <a:rPr lang="da-DK" b="0" u="sng" baseline="0" dirty="0" smtClean="0"/>
              <a:t>) og Bygninger (46 </a:t>
            </a:r>
            <a:r>
              <a:rPr lang="da-DK" b="0" u="sng" baseline="0" dirty="0" err="1" smtClean="0"/>
              <a:t>mio</a:t>
            </a:r>
            <a:r>
              <a:rPr lang="da-DK" b="0" u="sng" baseline="0" dirty="0" smtClean="0"/>
              <a:t>)</a:t>
            </a:r>
            <a:endParaRPr lang="da-DK" b="0" u="none" baseline="0" dirty="0" smtClean="0"/>
          </a:p>
          <a:p>
            <a:pPr marL="171450" indent="-171450">
              <a:buFontTx/>
              <a:buChar char="-"/>
            </a:pPr>
            <a:r>
              <a:rPr lang="da-DK" b="0" u="none" baseline="0" dirty="0" smtClean="0"/>
              <a:t>stålkonstruktion i affaldssilo 15 </a:t>
            </a:r>
            <a:r>
              <a:rPr lang="da-DK" b="0" u="none" baseline="0" dirty="0" err="1" smtClean="0"/>
              <a:t>mio</a:t>
            </a:r>
            <a:endParaRPr lang="da-DK" b="0" u="none" baseline="0" dirty="0" smtClean="0"/>
          </a:p>
          <a:p>
            <a:pPr marL="171450" indent="-171450">
              <a:buFontTx/>
              <a:buChar char="-"/>
            </a:pPr>
            <a:r>
              <a:rPr lang="da-DK" b="0" u="none" baseline="0" dirty="0" smtClean="0"/>
              <a:t>Arealudnyttelse i Glostrup, herunder </a:t>
            </a:r>
            <a:r>
              <a:rPr lang="da-DK" b="0" u="none" baseline="0" dirty="0" err="1" smtClean="0"/>
              <a:t>grabværksted</a:t>
            </a:r>
            <a:r>
              <a:rPr lang="da-DK" b="0" u="none" baseline="0" dirty="0" smtClean="0"/>
              <a:t> 18 </a:t>
            </a:r>
            <a:r>
              <a:rPr lang="da-DK" b="0" u="none" baseline="0" dirty="0" err="1" smtClean="0"/>
              <a:t>mio</a:t>
            </a:r>
            <a:endParaRPr lang="da-DK" b="0" u="none" baseline="0" dirty="0" smtClean="0"/>
          </a:p>
          <a:p>
            <a:pPr marL="171450" indent="-171450">
              <a:buFontTx/>
              <a:buChar char="-"/>
            </a:pPr>
            <a:r>
              <a:rPr lang="da-DK" b="0" u="none" baseline="0" dirty="0" smtClean="0"/>
              <a:t>Bygningsrenovering 13 </a:t>
            </a:r>
            <a:r>
              <a:rPr lang="da-DK" b="0" u="none" baseline="0" dirty="0" err="1" smtClean="0"/>
              <a:t>mio</a:t>
            </a:r>
            <a:endParaRPr lang="da-DK" b="0" u="sng" baseline="0" dirty="0" smtClean="0"/>
          </a:p>
          <a:p>
            <a:pPr marL="0" indent="0">
              <a:buFontTx/>
              <a:buNone/>
            </a:pPr>
            <a:endParaRPr lang="da-DK" b="0" u="none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1" baseline="0" dirty="0" smtClean="0"/>
              <a:t>Lånefinansiering</a:t>
            </a:r>
          </a:p>
          <a:p>
            <a:pPr marL="0" indent="0">
              <a:buFontTx/>
              <a:buNone/>
            </a:pPr>
            <a:r>
              <a:rPr lang="da-DK" b="0" u="none" baseline="0" dirty="0" smtClean="0"/>
              <a:t>Af de samlede investeringer i 2019 lånefinansieres 282 mio. kr. i 2018 lånefinansieres 230 mio. kr.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DD800-2781-7648-BA26-8E2EDCFDC2F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38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Bemærk! Balancebudgettet for 2018 er ikke korrigeret med en ny åbningsbalance i forhold til de realiserede tal for 2017. </a:t>
            </a:r>
          </a:p>
          <a:p>
            <a:endParaRPr lang="da-DK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Anlægsaktiver</a:t>
            </a:r>
          </a:p>
          <a:p>
            <a:r>
              <a:rPr lang="da-DK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Løbende</a:t>
            </a:r>
            <a:r>
              <a:rPr lang="da-DK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investering i fjernvarme og produktionsanlæg</a:t>
            </a:r>
            <a:endParaRPr lang="da-DK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´</a:t>
            </a: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Egenkapital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budgettet for 2019 er der taget udgangspunkt i Energitilsynets senest ændrede praksis for indregning af forrentning af indskudskapital gældende for 2019 og de efterfølgende år. Dette indebærer, at der ikke er budgetteret med en løbende forrentning af indskudskapital i fjernvarmepriserne.</a:t>
            </a:r>
          </a:p>
          <a:p>
            <a:endParaRPr lang="da-DK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Likvider</a:t>
            </a:r>
          </a:p>
          <a:p>
            <a:r>
              <a:rPr lang="da-DK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Nedbringes som følge af at ca.</a:t>
            </a:r>
            <a:r>
              <a:rPr lang="da-DK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100 mio. kr. af investeringerne i 2018 og 2019 ikke er lånefinansieret og 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dermed</a:t>
            </a:r>
            <a:r>
              <a:rPr lang="da-DK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finansieres af tidligere perioders og indeværende periodens likviditetsoverskud fra driften. </a:t>
            </a:r>
            <a:endParaRPr lang="da-DK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DD800-2781-7648-BA26-8E2EDCFDC2F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964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DD800-2781-7648-BA26-8E2EDCFDC2F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493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DD800-2781-7648-BA26-8E2EDCFDC2F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964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u="none" baseline="0" dirty="0" smtClean="0"/>
              <a:t>Omsætning</a:t>
            </a:r>
          </a:p>
          <a:p>
            <a:r>
              <a:rPr lang="da-DK" b="0" u="none" baseline="0" dirty="0" smtClean="0"/>
              <a:t>Den samlede omsætning andrager 1.260, hvilket er 87 </a:t>
            </a:r>
            <a:r>
              <a:rPr lang="da-DK" b="0" u="none" baseline="0" dirty="0" err="1" smtClean="0"/>
              <a:t>mDKK</a:t>
            </a:r>
            <a:r>
              <a:rPr lang="da-DK" b="0" u="none" baseline="0" dirty="0" smtClean="0"/>
              <a:t> over budgettet.</a:t>
            </a:r>
          </a:p>
          <a:p>
            <a:r>
              <a:rPr lang="da-DK" b="0" u="none" baseline="0" dirty="0" smtClean="0"/>
              <a:t>Meromsætning fra både Energi og Distribution +14 (+varme, +affald og +el) og Kommuneservice +74 (+genbrugsværdier og +indsamlingsmateriel afledt af Indsamling på Tværs)</a:t>
            </a:r>
          </a:p>
          <a:p>
            <a:endParaRPr lang="da-DK" b="0" u="none" baseline="0" dirty="0" smtClean="0"/>
          </a:p>
          <a:p>
            <a:r>
              <a:rPr lang="da-DK" b="1" u="none" baseline="0" dirty="0" smtClean="0"/>
              <a:t>Resultat</a:t>
            </a:r>
          </a:p>
          <a:p>
            <a:r>
              <a:rPr lang="da-DK" b="0" u="none" baseline="0" dirty="0" smtClean="0"/>
              <a:t>Resultatet andrager 37,2 </a:t>
            </a:r>
            <a:r>
              <a:rPr lang="da-DK" b="0" u="none" baseline="0" dirty="0" err="1" smtClean="0"/>
              <a:t>mDKK</a:t>
            </a:r>
            <a:r>
              <a:rPr lang="da-DK" b="0" u="none" baseline="0" dirty="0" smtClean="0"/>
              <a:t> eller 12 </a:t>
            </a:r>
            <a:r>
              <a:rPr lang="da-DK" b="0" u="none" baseline="0" dirty="0" err="1" smtClean="0"/>
              <a:t>mDKK</a:t>
            </a:r>
            <a:r>
              <a:rPr lang="da-DK" b="0" u="none" baseline="0" dirty="0" smtClean="0"/>
              <a:t> over budget og 2 </a:t>
            </a:r>
            <a:r>
              <a:rPr lang="da-DK" b="0" u="none" baseline="0" dirty="0" err="1" smtClean="0"/>
              <a:t>mDKK</a:t>
            </a:r>
            <a:r>
              <a:rPr lang="da-DK" b="0" u="none" baseline="0" dirty="0" smtClean="0"/>
              <a:t> over seneste forventning.</a:t>
            </a:r>
          </a:p>
          <a:p>
            <a:r>
              <a:rPr lang="da-DK" b="0" u="none" baseline="0" dirty="0" smtClean="0"/>
              <a:t>Energi +12 via lavere faste omkostninger og konsulentbistand men med højere afskrivninger og supportfinansiering</a:t>
            </a:r>
          </a:p>
          <a:p>
            <a:r>
              <a:rPr lang="da-DK" b="0" u="none" baseline="0" dirty="0" smtClean="0"/>
              <a:t>Kommuneservice -1 via budgetoverholdelse indenfor dækningsbidrag, men højere faste omkostninger -5, lavere supportfin. +4 og højere afskrivninger -3 og </a:t>
            </a:r>
            <a:r>
              <a:rPr lang="da-DK" b="0" u="none" baseline="0" dirty="0" err="1" smtClean="0"/>
              <a:t>finans</a:t>
            </a:r>
            <a:r>
              <a:rPr lang="da-DK" b="0" u="none" baseline="0" dirty="0" smtClean="0"/>
              <a:t> +1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DD800-2781-7648-BA26-8E2EDCFDC2F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29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DD800-2781-7648-BA26-8E2EDCFDC2F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949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Stigning i de forbrændte tons fra 2016 på 6% til i alt 562.000 tons</a:t>
            </a:r>
          </a:p>
          <a:p>
            <a:endParaRPr lang="da-DK" dirty="0" smtClean="0"/>
          </a:p>
          <a:p>
            <a:r>
              <a:rPr lang="da-DK" dirty="0" smtClean="0"/>
              <a:t>Varmeafsætningen gennem eget net er i seneste år vokset med 6% og samlet de 2 sidste år</a:t>
            </a:r>
            <a:r>
              <a:rPr lang="da-DK" baseline="0" dirty="0" smtClean="0"/>
              <a:t> med 91 MWh, svarende til knap 14%.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DD800-2781-7648-BA26-8E2EDCFDC2F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268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 smtClean="0"/>
              <a:t>Energi og Distribution</a:t>
            </a:r>
          </a:p>
          <a:p>
            <a:r>
              <a:rPr lang="da-DK" b="0" u="sng" dirty="0" smtClean="0"/>
              <a:t>Omsætning +14 vs. budget</a:t>
            </a:r>
          </a:p>
          <a:p>
            <a:r>
              <a:rPr lang="da-DK" b="0" baseline="0" dirty="0" smtClean="0"/>
              <a:t>Varme +2,4 via merproduktion</a:t>
            </a:r>
          </a:p>
          <a:p>
            <a:r>
              <a:rPr lang="da-DK" b="0" dirty="0" smtClean="0"/>
              <a:t>El +13,3</a:t>
            </a:r>
            <a:r>
              <a:rPr lang="da-DK" b="0" baseline="0" dirty="0" smtClean="0"/>
              <a:t> biomassetilskud, </a:t>
            </a:r>
            <a:r>
              <a:rPr lang="da-DK" b="0" baseline="0" dirty="0" err="1" smtClean="0"/>
              <a:t>regulerkraft</a:t>
            </a:r>
            <a:r>
              <a:rPr lang="da-DK" b="0" baseline="0" dirty="0" smtClean="0"/>
              <a:t> og højere </a:t>
            </a:r>
            <a:r>
              <a:rPr lang="da-DK" b="0" baseline="0" dirty="0" err="1" smtClean="0"/>
              <a:t>gns</a:t>
            </a:r>
            <a:r>
              <a:rPr lang="da-DK" b="0" baseline="0" dirty="0" smtClean="0"/>
              <a:t> priser på Nordpool</a:t>
            </a:r>
          </a:p>
          <a:p>
            <a:r>
              <a:rPr lang="da-DK" b="0" baseline="0" dirty="0" smtClean="0"/>
              <a:t>Affald +3,1 via højere affaldsmængder og højere </a:t>
            </a:r>
            <a:r>
              <a:rPr lang="da-DK" b="0" baseline="0" dirty="0" err="1" smtClean="0"/>
              <a:t>gns</a:t>
            </a:r>
            <a:r>
              <a:rPr lang="da-DK" b="0" baseline="0" dirty="0" smtClean="0"/>
              <a:t> pris for erhvervsaffald</a:t>
            </a:r>
          </a:p>
          <a:p>
            <a:endParaRPr lang="da-DK" b="0" baseline="0" dirty="0" smtClean="0"/>
          </a:p>
          <a:p>
            <a:r>
              <a:rPr lang="da-DK" b="0" u="sng" baseline="0" dirty="0" smtClean="0"/>
              <a:t>Variable, support og faste +6</a:t>
            </a:r>
          </a:p>
          <a:p>
            <a:r>
              <a:rPr lang="da-DK" b="0" u="none" baseline="0" dirty="0" smtClean="0"/>
              <a:t>Lavere bemanding og konsulentforbrug</a:t>
            </a:r>
          </a:p>
          <a:p>
            <a:endParaRPr lang="da-DK" b="0" u="none" baseline="0" dirty="0" smtClean="0"/>
          </a:p>
          <a:p>
            <a:r>
              <a:rPr lang="da-DK" b="0" u="sng" baseline="0" dirty="0" smtClean="0"/>
              <a:t>Afskriv + Finansielle -8</a:t>
            </a:r>
          </a:p>
          <a:p>
            <a:r>
              <a:rPr lang="da-DK" b="0" baseline="0" dirty="0" smtClean="0"/>
              <a:t>Via afskrivningsprincipper der påbegynder afskrivninger fra ibrugtagning</a:t>
            </a:r>
          </a:p>
          <a:p>
            <a:endParaRPr lang="da-DK" b="0" baseline="0" dirty="0" smtClean="0"/>
          </a:p>
          <a:p>
            <a:r>
              <a:rPr lang="da-DK" b="0" u="sng" baseline="0" dirty="0" smtClean="0"/>
              <a:t>=Resultat +12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DD800-2781-7648-BA26-8E2EDCFDC2F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52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De sidste 2 år er indsamlede mængder</a:t>
            </a:r>
            <a:r>
              <a:rPr lang="da-DK" baseline="0" dirty="0" smtClean="0"/>
              <a:t> øget med  31.000 tons svarende til knap 9%.</a:t>
            </a:r>
          </a:p>
          <a:p>
            <a:endParaRPr lang="da-DK" baseline="0" dirty="0" smtClean="0"/>
          </a:p>
          <a:p>
            <a:r>
              <a:rPr lang="da-DK" baseline="0" dirty="0" smtClean="0"/>
              <a:t>Besøgsantallet i undervisningstilbuddet formidlingscenteret øges løbende og overstiger nu 22.000 om  året. Udviklingen venes at fortsætte </a:t>
            </a:r>
            <a:r>
              <a:rPr lang="da-DK" baseline="0" dirty="0" err="1" smtClean="0"/>
              <a:t>bla</a:t>
            </a:r>
            <a:r>
              <a:rPr lang="da-DK" baseline="0" dirty="0" smtClean="0"/>
              <a:t>. via det nyåbnede </a:t>
            </a:r>
            <a:r>
              <a:rPr lang="da-DK" baseline="0" dirty="0" err="1" smtClean="0"/>
              <a:t>Powerlab</a:t>
            </a:r>
            <a:r>
              <a:rPr lang="da-DK" baseline="0" dirty="0" smtClean="0"/>
              <a:t>.</a:t>
            </a:r>
          </a:p>
          <a:p>
            <a:endParaRPr lang="da-DK" baseline="0" dirty="0" smtClean="0"/>
          </a:p>
          <a:p>
            <a:r>
              <a:rPr lang="da-DK" baseline="0" dirty="0" smtClean="0"/>
              <a:t>Salget af genbrugsværdierne er over 2 år mere end fordoblet og i 2017 blev der afsat for 89 </a:t>
            </a:r>
            <a:r>
              <a:rPr lang="da-DK" baseline="0" dirty="0" err="1" smtClean="0"/>
              <a:t>mDKK</a:t>
            </a:r>
            <a:r>
              <a:rPr lang="da-DK" baseline="0" dirty="0" smtClean="0"/>
              <a:t>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DD800-2781-7648-BA26-8E2EDCFDC2F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037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u="none" baseline="0" dirty="0" smtClean="0"/>
              <a:t>Kommuneservice</a:t>
            </a:r>
          </a:p>
          <a:p>
            <a:r>
              <a:rPr lang="da-DK" b="0" i="0" u="sng" baseline="0" dirty="0" smtClean="0"/>
              <a:t>Omsætning +74 svarende til 15%</a:t>
            </a:r>
          </a:p>
          <a:p>
            <a:r>
              <a:rPr lang="da-DK" b="0" baseline="0" dirty="0" smtClean="0"/>
              <a:t>Genbrugsværdier +41 via flere mængder og højere priser på jern/metal, papir</a:t>
            </a:r>
          </a:p>
          <a:p>
            <a:r>
              <a:rPr lang="da-DK" b="0" baseline="0" dirty="0" smtClean="0"/>
              <a:t>Finansiering af Fællesakt. GBS + 7 via lavere godtgørelse og efterregulering for 2017 via takster fra bestyrelsens marts møde/ny fordelingsnøgle og godtgørelsesmængder</a:t>
            </a:r>
          </a:p>
          <a:p>
            <a:r>
              <a:rPr lang="da-DK" b="0" baseline="0" dirty="0" smtClean="0"/>
              <a:t>Øvrig omsætning + 26 via indsamlingsmateriel og salg af sække</a:t>
            </a:r>
          </a:p>
          <a:p>
            <a:endParaRPr lang="da-DK" b="0" baseline="0" dirty="0" smtClean="0"/>
          </a:p>
          <a:p>
            <a:r>
              <a:rPr lang="da-DK" b="0" i="0" u="sng" baseline="0" dirty="0" smtClean="0"/>
              <a:t>Variable, support og faste -74</a:t>
            </a:r>
          </a:p>
          <a:p>
            <a:r>
              <a:rPr lang="da-DK" b="0" i="0" u="none" baseline="0" dirty="0" smtClean="0"/>
              <a:t>Omkostningseffekt fra indsamlingsmateriel, sække og genbrugsværdier</a:t>
            </a:r>
          </a:p>
          <a:p>
            <a:r>
              <a:rPr lang="da-DK" b="0" i="0" u="none" baseline="0" dirty="0" smtClean="0"/>
              <a:t>Flere omkostninger til tømning af kuber og nedgravet materiel</a:t>
            </a:r>
          </a:p>
          <a:p>
            <a:r>
              <a:rPr lang="da-DK" b="0" i="0" u="none" baseline="0" dirty="0" smtClean="0"/>
              <a:t>Flere omkostninger til behandling og transport af specielt træ-fraktioner på Fællesakt. GBS</a:t>
            </a:r>
          </a:p>
          <a:p>
            <a:r>
              <a:rPr lang="da-DK" b="0" i="0" u="none" baseline="0" dirty="0" smtClean="0"/>
              <a:t>Lavere supportomkostninger via opdaterede fordelingsnøgler og </a:t>
            </a:r>
            <a:r>
              <a:rPr lang="da-DK" b="0" i="0" u="none" baseline="0" dirty="0" err="1" smtClean="0"/>
              <a:t>reklassificerede</a:t>
            </a:r>
            <a:r>
              <a:rPr lang="da-DK" b="0" i="0" u="none" baseline="0" dirty="0" smtClean="0"/>
              <a:t> årsværk (flytning af </a:t>
            </a:r>
            <a:r>
              <a:rPr lang="da-DK" b="0" i="0" u="none" baseline="0" dirty="0" err="1" smtClean="0"/>
              <a:t>lønomk</a:t>
            </a:r>
            <a:r>
              <a:rPr lang="da-DK" b="0" i="0" u="none" baseline="0" dirty="0" smtClean="0"/>
              <a:t>. fra support til KS)</a:t>
            </a:r>
          </a:p>
          <a:p>
            <a:endParaRPr lang="da-DK" b="0" i="0" u="none" baseline="0" dirty="0" smtClean="0"/>
          </a:p>
          <a:p>
            <a:r>
              <a:rPr lang="da-DK" b="0" i="0" u="sng" baseline="0" dirty="0" smtClean="0"/>
              <a:t>Afskrivninger og Finansielle -2</a:t>
            </a:r>
          </a:p>
          <a:p>
            <a:r>
              <a:rPr lang="da-DK" b="0" i="0" u="none" baseline="0" dirty="0" smtClean="0"/>
              <a:t>Ikke budgetlagt KURS og materielindkøb på Fællesakt. GBS</a:t>
            </a:r>
          </a:p>
          <a:p>
            <a:endParaRPr lang="da-DK" b="0" i="0" u="none" baseline="0" dirty="0" smtClean="0"/>
          </a:p>
          <a:p>
            <a:r>
              <a:rPr lang="da-DK" b="0" i="0" u="sng" baseline="0" dirty="0" smtClean="0"/>
              <a:t>= Resultat - 1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DD800-2781-7648-BA26-8E2EDCFDC2F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164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0" dirty="0" smtClean="0"/>
              <a:t>Balancesummen er øget</a:t>
            </a:r>
            <a:r>
              <a:rPr lang="da-DK" b="0" baseline="0" dirty="0" smtClean="0"/>
              <a:t> med 93 </a:t>
            </a:r>
            <a:r>
              <a:rPr lang="da-DK" b="0" baseline="0" dirty="0" err="1" smtClean="0"/>
              <a:t>mDKK</a:t>
            </a:r>
            <a:r>
              <a:rPr lang="da-DK" b="0" baseline="0" dirty="0" smtClean="0"/>
              <a:t> fra 2016</a:t>
            </a:r>
            <a:endParaRPr lang="da-DK" b="0" dirty="0" smtClean="0"/>
          </a:p>
          <a:p>
            <a:endParaRPr lang="da-DK" b="1" dirty="0" smtClean="0"/>
          </a:p>
          <a:p>
            <a:r>
              <a:rPr lang="da-DK" b="1" dirty="0" smtClean="0"/>
              <a:t>Aktiver</a:t>
            </a:r>
          </a:p>
          <a:p>
            <a:r>
              <a:rPr lang="da-DK" b="0" dirty="0" smtClean="0"/>
              <a:t>Tilgang anlægsaktiver via fortsatte investeringer i varmeplaner og vedligeholdelse/levetidsforlængelse</a:t>
            </a:r>
            <a:r>
              <a:rPr lang="da-DK" b="0" baseline="0" dirty="0" smtClean="0"/>
              <a:t> af </a:t>
            </a:r>
            <a:r>
              <a:rPr lang="da-DK" b="0" baseline="0" dirty="0" err="1" smtClean="0"/>
              <a:t>forbrænginsanlæg</a:t>
            </a:r>
            <a:endParaRPr lang="da-DK" b="0" baseline="0" dirty="0" smtClean="0"/>
          </a:p>
          <a:p>
            <a:r>
              <a:rPr lang="da-DK" b="0" baseline="0" dirty="0" smtClean="0"/>
              <a:t>Nedgang i lagerbeholdninger</a:t>
            </a:r>
          </a:p>
          <a:p>
            <a:r>
              <a:rPr lang="da-DK" b="0" baseline="0" dirty="0" smtClean="0"/>
              <a:t>Tilgang i tilgodehavender via fortsat udbygning af fjernvarmenettet</a:t>
            </a:r>
          </a:p>
          <a:p>
            <a:r>
              <a:rPr lang="da-DK" b="0" baseline="0" dirty="0" smtClean="0"/>
              <a:t>Tilgang i likvider og værdipapirer via årets resultat og årets låneoptagelse </a:t>
            </a:r>
          </a:p>
          <a:p>
            <a:endParaRPr lang="da-DK" b="0" baseline="0" dirty="0" smtClean="0"/>
          </a:p>
          <a:p>
            <a:r>
              <a:rPr lang="da-DK" b="1" baseline="0" dirty="0" smtClean="0"/>
              <a:t>Passiver</a:t>
            </a:r>
          </a:p>
          <a:p>
            <a:r>
              <a:rPr lang="da-DK" b="0" baseline="0" dirty="0" smtClean="0"/>
              <a:t>Tilgang i egenkapital via årets resultat og regulering af dagsværdi tilknyttet sikringsinstrumenter, i alt er egenkapitalen øget med 60,3 </a:t>
            </a:r>
            <a:r>
              <a:rPr lang="da-DK" b="0" baseline="0" dirty="0" err="1" smtClean="0"/>
              <a:t>mDKK</a:t>
            </a:r>
            <a:r>
              <a:rPr lang="da-DK" b="0" baseline="0" dirty="0" smtClean="0"/>
              <a:t>.</a:t>
            </a:r>
          </a:p>
          <a:p>
            <a:r>
              <a:rPr lang="da-DK" b="0" baseline="0" dirty="0" smtClean="0"/>
              <a:t>Nedgang i hensatte forpligtigelser via CO2 kvoter og efterbehandling af deponier</a:t>
            </a:r>
          </a:p>
          <a:p>
            <a:r>
              <a:rPr lang="da-DK" b="0" baseline="0" dirty="0" smtClean="0"/>
              <a:t>Nedgang i langfristede gældsforpligtigelser (på trods af låneoptagelse) som følge af store afdrag og låneudløb</a:t>
            </a:r>
          </a:p>
          <a:p>
            <a:r>
              <a:rPr lang="da-DK" b="0" baseline="0" dirty="0" smtClean="0"/>
              <a:t>Tilgang i kortfristede gældsforpligtigelser der finansiere stigningen i tilgodehavender</a:t>
            </a:r>
          </a:p>
          <a:p>
            <a:endParaRPr lang="da-DK" b="0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DD800-2781-7648-BA26-8E2EDCFDC2F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252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E2A83-A4AF-46AC-914E-C04C8DC73D3D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623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DD800-2781-7648-BA26-8E2EDCFDC2F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036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1667" r="7163" b="51250"/>
          <a:stretch/>
        </p:blipFill>
        <p:spPr>
          <a:xfrm>
            <a:off x="0" y="0"/>
            <a:ext cx="12192000" cy="61918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253FD4-830C-C344-B9B1-287F02B3B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456" y="1456840"/>
            <a:ext cx="10515600" cy="1480799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99084-E58C-BF41-8A4B-116FF0694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8456" y="3194943"/>
            <a:ext cx="10515600" cy="150018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05AF3C-DFF2-4446-B98C-C4D728693D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456" y="562079"/>
            <a:ext cx="2398947" cy="49951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96C1A2-5F6B-EB41-8AD4-6F36F9082A3D}"/>
              </a:ext>
            </a:extLst>
          </p:cNvPr>
          <p:cNvCxnSpPr/>
          <p:nvPr userDrawn="1"/>
        </p:nvCxnSpPr>
        <p:spPr>
          <a:xfrm>
            <a:off x="0" y="1473986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76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+ punktopsti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833D0E1-A56D-FC4F-9EA7-F37612E206B8}"/>
              </a:ext>
            </a:extLst>
          </p:cNvPr>
          <p:cNvSpPr/>
          <p:nvPr userDrawn="1"/>
        </p:nvSpPr>
        <p:spPr>
          <a:xfrm>
            <a:off x="0" y="731520"/>
            <a:ext cx="12192000" cy="573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F138B-7060-494B-BD02-0C14F0D2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1245870"/>
            <a:ext cx="5908784" cy="1040129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21AB6-734F-D740-A495-2F3F4FF1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t>‹nr.›</a:t>
            </a:fld>
            <a:endParaRPr lang="da-DK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5231CAA-5ADF-6644-B2FD-E5DB677E39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5513" y="741363"/>
            <a:ext cx="4916487" cy="6126162"/>
          </a:xfrm>
          <a:solidFill>
            <a:schemeClr val="tx2"/>
          </a:solidFill>
        </p:spPr>
        <p:txBody>
          <a:bodyPr lIns="720000" anchor="ctr" anchorCtr="0"/>
          <a:lstStyle>
            <a:lvl1pPr marL="185738" indent="-185738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300">
                <a:solidFill>
                  <a:schemeClr val="bg1"/>
                </a:solidFill>
              </a:defRPr>
            </a:lvl1pPr>
            <a:lvl2pPr marL="8001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</a:defRPr>
            </a:lvl2pPr>
            <a:lvl3pPr marL="12573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</a:defRPr>
            </a:lvl3pPr>
            <a:lvl4pPr marL="17145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</a:defRPr>
            </a:lvl4pPr>
            <a:lvl5pPr marL="21717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CF3FB11-0642-4F4C-B08F-A71C365D90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6324" y="2286000"/>
            <a:ext cx="5888147" cy="31750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2"/>
                </a:solidFill>
              </a:defRPr>
            </a:lvl3pPr>
            <a:lvl4pPr>
              <a:defRPr sz="1600">
                <a:solidFill>
                  <a:schemeClr val="accent2"/>
                </a:solidFill>
              </a:defRPr>
            </a:lvl4pPr>
            <a:lvl5pP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1055688" y="3132571"/>
            <a:ext cx="5908784" cy="3166629"/>
          </a:xfrm>
        </p:spPr>
        <p:txBody>
          <a:bodyPr/>
          <a:lstStyle>
            <a:lvl1pPr marL="0" indent="0"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3C18D3E-63DC-404B-9250-72FA504C6F4B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526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_Titel + tekst + 3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833D0E1-A56D-FC4F-9EA7-F37612E206B8}"/>
              </a:ext>
            </a:extLst>
          </p:cNvPr>
          <p:cNvSpPr/>
          <p:nvPr userDrawn="1"/>
        </p:nvSpPr>
        <p:spPr>
          <a:xfrm>
            <a:off x="0" y="731520"/>
            <a:ext cx="12192000" cy="572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F138B-7060-494B-BD02-0C14F0D2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800" y="1245870"/>
            <a:ext cx="5942245" cy="10401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21AB6-734F-D740-A495-2F3F4FF1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t>‹nr.›</a:t>
            </a:fld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CBF955-6D09-0045-96AD-7A69D7D98E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4800" y="2286000"/>
            <a:ext cx="5942661" cy="514348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2"/>
                </a:solidFill>
              </a:defRPr>
            </a:lvl3pPr>
            <a:lvl4pPr>
              <a:defRPr sz="1600">
                <a:solidFill>
                  <a:schemeClr val="accent2"/>
                </a:solidFill>
              </a:defRPr>
            </a:lvl4pPr>
            <a:lvl5pP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3724E892-DE67-E34D-A437-0AC6C3D606E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75442" y="747394"/>
            <a:ext cx="4917600" cy="30628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6809992-AE47-DE42-918B-3397046C40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5442" y="3794400"/>
            <a:ext cx="2458800" cy="30636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6F271004-52ED-6D4B-8E17-B8CA97D711C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33200" y="3794400"/>
            <a:ext cx="2458800" cy="30636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054800" y="3117600"/>
            <a:ext cx="5923990" cy="309693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8D1EFB-4724-6B4D-B42A-8F5A617C8A13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182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9BFDDC-6D99-4C48-8816-1A3C795133E0}"/>
              </a:ext>
            </a:extLst>
          </p:cNvPr>
          <p:cNvSpPr/>
          <p:nvPr userDrawn="1"/>
        </p:nvSpPr>
        <p:spPr>
          <a:xfrm>
            <a:off x="0" y="731520"/>
            <a:ext cx="12192000" cy="61264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A9541B-8468-AB42-989A-2F879AD2C010}"/>
              </a:ext>
            </a:extLst>
          </p:cNvPr>
          <p:cNvSpPr/>
          <p:nvPr userDrawn="1"/>
        </p:nvSpPr>
        <p:spPr>
          <a:xfrm>
            <a:off x="843776" y="1305771"/>
            <a:ext cx="10504449" cy="55522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F138B-7060-494B-BD02-0C14F0D2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775" y="950043"/>
            <a:ext cx="10504449" cy="374903"/>
          </a:xfr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21AB6-734F-D740-A495-2F3F4FF1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t>‹nr.›</a:t>
            </a:fld>
            <a:endParaRPr lang="da-DK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875019-759A-1644-965C-B97D3623B276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182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grønne kas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9BFDDC-6D99-4C48-8816-1A3C795133E0}"/>
              </a:ext>
            </a:extLst>
          </p:cNvPr>
          <p:cNvSpPr/>
          <p:nvPr userDrawn="1"/>
        </p:nvSpPr>
        <p:spPr>
          <a:xfrm>
            <a:off x="0" y="731520"/>
            <a:ext cx="12192000" cy="61264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21AB6-734F-D740-A495-2F3F4FF1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t>‹nr.›</a:t>
            </a:fld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F138B-7060-494B-BD02-0C14F0D2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832077"/>
            <a:ext cx="2916000" cy="3708001"/>
          </a:xfrm>
          <a:solidFill>
            <a:schemeClr val="accent1"/>
          </a:solidFill>
        </p:spPr>
        <p:txBody>
          <a:bodyPr lIns="180000" tIns="180000" rIns="180000" bIns="180000" anchor="ctr" anchorCtr="0"/>
          <a:lstStyle>
            <a:lvl1pPr algn="ctr">
              <a:defRPr sz="26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09A0D6F-A005-CA49-ACE0-567F963F0A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22617" y="1832512"/>
            <a:ext cx="2916000" cy="3708000"/>
          </a:xfrm>
          <a:solidFill>
            <a:schemeClr val="accent1"/>
          </a:solidFill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FF9B25-E202-2746-B96B-1CB32B9FFB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7709" y="1832513"/>
            <a:ext cx="2916000" cy="37080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2600" b="1" cap="all" baseline="0">
                <a:solidFill>
                  <a:schemeClr val="bg1"/>
                </a:solidFill>
              </a:defRPr>
            </a:lvl1pPr>
            <a:lvl2pPr>
              <a:defRPr sz="2600" b="1" cap="all" baseline="0">
                <a:solidFill>
                  <a:schemeClr val="bg1"/>
                </a:solidFill>
              </a:defRPr>
            </a:lvl2pPr>
            <a:lvl3pPr>
              <a:defRPr sz="2600" b="1" cap="all" baseline="0">
                <a:solidFill>
                  <a:schemeClr val="bg1"/>
                </a:solidFill>
              </a:defRPr>
            </a:lvl3pPr>
            <a:lvl4pPr>
              <a:defRPr sz="2600" b="1" cap="all" baseline="0">
                <a:solidFill>
                  <a:schemeClr val="bg1"/>
                </a:solidFill>
              </a:defRPr>
            </a:lvl4pPr>
            <a:lvl5pPr>
              <a:defRPr sz="26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TXT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33A6101-C9DB-CB4A-90FB-7D72F4EEC1FF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488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_Titel + tekst + 1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33D0E1-A56D-FC4F-9EA7-F37612E206B8}"/>
              </a:ext>
            </a:extLst>
          </p:cNvPr>
          <p:cNvSpPr/>
          <p:nvPr userDrawn="1"/>
        </p:nvSpPr>
        <p:spPr>
          <a:xfrm>
            <a:off x="0" y="731520"/>
            <a:ext cx="12192000" cy="572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F138B-7060-494B-BD02-0C14F0D2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741" y="1245870"/>
            <a:ext cx="5820005" cy="10401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C234A-3B3B-8A4D-8972-8CDEC33A6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741" y="2843213"/>
            <a:ext cx="5820005" cy="333374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tabLst/>
              <a:defRPr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21AB6-734F-D740-A495-2F3F4FF1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t>‹nr.›</a:t>
            </a:fld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CBF955-6D09-0045-96AD-7A69D7D98E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6325" y="2285999"/>
            <a:ext cx="5820421" cy="557213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2"/>
                </a:solidFill>
              </a:defRPr>
            </a:lvl3pPr>
            <a:lvl4pPr>
              <a:defRPr sz="1600">
                <a:solidFill>
                  <a:schemeClr val="accent2"/>
                </a:solidFill>
              </a:defRPr>
            </a:lvl4pPr>
            <a:lvl5pP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3724E892-DE67-E34D-A437-0AC6C3D606E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75443" y="747394"/>
            <a:ext cx="4916487" cy="61264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B916D0-FE3D-7A48-9FCD-F999B17C88B3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967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_3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9BFDDC-6D99-4C48-8816-1A3C795133E0}"/>
              </a:ext>
            </a:extLst>
          </p:cNvPr>
          <p:cNvSpPr/>
          <p:nvPr userDrawn="1"/>
        </p:nvSpPr>
        <p:spPr>
          <a:xfrm>
            <a:off x="0" y="731520"/>
            <a:ext cx="12192000" cy="61264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21AB6-734F-D740-A495-2F3F4FF1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t>‹nr.›</a:t>
            </a:fld>
            <a:endParaRPr lang="da-DK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09A0D6F-A005-CA49-ACE0-567F963F0A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22617" y="1832512"/>
            <a:ext cx="2916000" cy="3708000"/>
          </a:xfrm>
          <a:solidFill>
            <a:schemeClr val="accent5"/>
          </a:solidFill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8D6DD4D1-0746-5D47-AE4A-74F4B1084D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55688" y="1832512"/>
            <a:ext cx="2916000" cy="370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4386FF59-AC76-0440-9025-D61194A8B9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89546" y="1832512"/>
            <a:ext cx="2916000" cy="370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7E9EBF6-4A69-AA4F-AA24-13F6115F1DA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22800" y="5656263"/>
            <a:ext cx="2916238" cy="58896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 b="1" i="0" cap="all" baseline="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E598C0CE-E5A0-5D46-83CE-702DB9FA05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73688" y="5656263"/>
            <a:ext cx="2916238" cy="58896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 b="1" i="0" cap="all" baseline="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3E73A680-13AE-5642-B04A-40BF44FE1FA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87410" y="5656263"/>
            <a:ext cx="2916238" cy="58896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 b="1" i="0" cap="all" baseline="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605BE0-D0B8-9C41-AE72-B9D8E9BA5F10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578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Genbrug + 2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9BFDDC-6D99-4C48-8816-1A3C795133E0}"/>
              </a:ext>
            </a:extLst>
          </p:cNvPr>
          <p:cNvSpPr/>
          <p:nvPr userDrawn="1"/>
        </p:nvSpPr>
        <p:spPr>
          <a:xfrm>
            <a:off x="0" y="731520"/>
            <a:ext cx="12192000" cy="61264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endParaRPr lang="da-D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0B9503-BF84-5C43-BDCA-65507108CC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5116" y="1274760"/>
            <a:ext cx="4761767" cy="50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0F138B-7060-494B-BD02-0C14F0D2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9470" y="766129"/>
            <a:ext cx="4353060" cy="5956643"/>
          </a:xfrm>
        </p:spPr>
        <p:txBody>
          <a:bodyPr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21AB6-734F-D740-A495-2F3F4FF1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t>‹nr.›</a:t>
            </a:fld>
            <a:endParaRPr lang="da-DK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25AB194C-D116-7048-8046-FC62787E7D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58493" y="2426265"/>
            <a:ext cx="2458800" cy="3063600"/>
          </a:xfrm>
          <a:noFill/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E06B96FA-521C-AE40-9731-A928AF9DB6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74706" y="2426265"/>
            <a:ext cx="2458800" cy="3063600"/>
          </a:xfrm>
          <a:noFill/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FB2841-C23D-EE42-8436-70B656B85B3B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064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387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1667" r="7163" b="51250"/>
          <a:stretch/>
        </p:blipFill>
        <p:spPr>
          <a:xfrm>
            <a:off x="0" y="0"/>
            <a:ext cx="12192000" cy="61918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253FD4-830C-C344-B9B1-287F02B3B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456" y="1456840"/>
            <a:ext cx="10515600" cy="1480799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99084-E58C-BF41-8A4B-116FF0694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8456" y="3194943"/>
            <a:ext cx="10515600" cy="150018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05AF3C-DFF2-4446-B98C-C4D728693D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456" y="562079"/>
            <a:ext cx="2398947" cy="49951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96C1A2-5F6B-EB41-8AD4-6F36F9082A3D}"/>
              </a:ext>
            </a:extLst>
          </p:cNvPr>
          <p:cNvCxnSpPr/>
          <p:nvPr userDrawn="1"/>
        </p:nvCxnSpPr>
        <p:spPr>
          <a:xfrm>
            <a:off x="0" y="1473986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456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Præsentation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1667" r="7163" b="51250"/>
          <a:stretch/>
        </p:blipFill>
        <p:spPr>
          <a:xfrm>
            <a:off x="0" y="0"/>
            <a:ext cx="12192000" cy="619189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96C1A2-5F6B-EB41-8AD4-6F36F9082A3D}"/>
              </a:ext>
            </a:extLst>
          </p:cNvPr>
          <p:cNvCxnSpPr/>
          <p:nvPr userDrawn="1"/>
        </p:nvCxnSpPr>
        <p:spPr>
          <a:xfrm>
            <a:off x="0" y="1473986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9253FD4-830C-C344-B9B1-287F02B3B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456" y="1623673"/>
            <a:ext cx="10515600" cy="2363712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99084-E58C-BF41-8A4B-116FF0694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8456" y="4244688"/>
            <a:ext cx="10515600" cy="150018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05AF3C-DFF2-4446-B98C-C4D728693D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456" y="562079"/>
            <a:ext cx="2398947" cy="4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97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Præsentation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1667" r="7163" b="51250"/>
          <a:stretch/>
        </p:blipFill>
        <p:spPr>
          <a:xfrm>
            <a:off x="0" y="0"/>
            <a:ext cx="12192000" cy="619189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96C1A2-5F6B-EB41-8AD4-6F36F9082A3D}"/>
              </a:ext>
            </a:extLst>
          </p:cNvPr>
          <p:cNvCxnSpPr/>
          <p:nvPr userDrawn="1"/>
        </p:nvCxnSpPr>
        <p:spPr>
          <a:xfrm>
            <a:off x="0" y="1473986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9253FD4-830C-C344-B9B1-287F02B3B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456" y="1623673"/>
            <a:ext cx="10515600" cy="2363712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99084-E58C-BF41-8A4B-116FF0694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8456" y="4244688"/>
            <a:ext cx="10515600" cy="150018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05AF3C-DFF2-4446-B98C-C4D728693D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456" y="562079"/>
            <a:ext cx="2398947" cy="4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895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BACE84-BD6F-9545-9FA4-5F197528284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741045"/>
            <a:ext cx="12193200" cy="612648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8462AD-E3EB-854B-BBD9-6320C78E38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0BAC10-8C68-C54A-A15C-1CA54F70066F}" type="slidenum">
              <a:rPr lang="da-DK"/>
              <a:pPr/>
              <a:t>‹nr.›</a:t>
            </a:fld>
            <a:endParaRPr lang="da-DK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BDA8A73-A8C9-4649-B08E-5957BA5BC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86022"/>
            <a:ext cx="12192000" cy="1332854"/>
          </a:xfrm>
        </p:spPr>
        <p:txBody>
          <a:bodyPr anchor="ctr" anchorCtr="0"/>
          <a:lstStyle>
            <a:lvl1pPr algn="ctr">
              <a:defRPr sz="7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F4117D-AF5C-3A45-AA2C-80F8F59567D2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89BDE5B-E34D-C242-8310-AC58B1A2EBA0}"/>
              </a:ext>
            </a:extLst>
          </p:cNvPr>
          <p:cNvSpPr txBox="1"/>
          <p:nvPr userDrawn="1"/>
        </p:nvSpPr>
        <p:spPr>
          <a:xfrm>
            <a:off x="12503426" y="2126974"/>
            <a:ext cx="240527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>
                <a:latin typeface="Verdana" charset="0"/>
                <a:ea typeface="Verdana" charset="0"/>
                <a:cs typeface="Verdana" charset="0"/>
              </a:rPr>
              <a:t>Billede indsættes ved at trykke på ikonet midt på siden. Der efter skrives teksten, og teksten centreres på siden.</a:t>
            </a:r>
          </a:p>
        </p:txBody>
      </p:sp>
    </p:spTree>
    <p:extLst>
      <p:ext uri="{BB962C8B-B14F-4D97-AF65-F5344CB8AC3E}">
        <p14:creationId xmlns:p14="http://schemas.microsoft.com/office/powerpoint/2010/main" val="4015035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833D0E1-A56D-FC4F-9EA7-F37612E206B8}"/>
              </a:ext>
            </a:extLst>
          </p:cNvPr>
          <p:cNvSpPr/>
          <p:nvPr userDrawn="1"/>
        </p:nvSpPr>
        <p:spPr>
          <a:xfrm>
            <a:off x="0" y="731520"/>
            <a:ext cx="12192000" cy="572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F138B-7060-494B-BD02-0C14F0D2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45870"/>
            <a:ext cx="5907600" cy="105185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21AB6-734F-D740-A495-2F3F4FF1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t>‹nr.›</a:t>
            </a:fld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CBF955-6D09-0045-96AD-7A69D7D98E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7" y="2286000"/>
            <a:ext cx="5907600" cy="31750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2"/>
                </a:solidFill>
              </a:defRPr>
            </a:lvl3pPr>
            <a:lvl4pPr>
              <a:defRPr sz="1600">
                <a:solidFill>
                  <a:schemeClr val="accent2"/>
                </a:solidFill>
              </a:defRPr>
            </a:lvl4pPr>
            <a:lvl5pP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DF2627-09A0-D14E-B25A-14BB3588CC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1462" y="747080"/>
            <a:ext cx="4917600" cy="6110920"/>
          </a:xfrm>
          <a:noFill/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1055688" y="3117600"/>
            <a:ext cx="5907600" cy="3059601"/>
          </a:xfrm>
        </p:spPr>
        <p:txBody>
          <a:bodyPr/>
          <a:lstStyle>
            <a:lvl1pPr marL="0" indent="0"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2FF896-1795-7449-B90A-2970910F33DD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640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t="7093" r="6779" b="48750"/>
          <a:stretch/>
        </p:blipFill>
        <p:spPr>
          <a:xfrm>
            <a:off x="0" y="729188"/>
            <a:ext cx="12193200" cy="5724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0F138B-7060-494B-BD02-0C14F0D2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1245870"/>
            <a:ext cx="9522836" cy="135818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21AB6-734F-D740-A495-2F3F4FF1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t>‹nr.›</a:t>
            </a:fld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CBF955-6D09-0045-96AD-7A69D7D98E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7" y="2285999"/>
            <a:ext cx="9523203" cy="557213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2"/>
                </a:solidFill>
              </a:defRPr>
            </a:lvl3pPr>
            <a:lvl4pPr>
              <a:defRPr sz="1600">
                <a:solidFill>
                  <a:schemeClr val="accent2"/>
                </a:solidFill>
              </a:defRPr>
            </a:lvl4pPr>
            <a:lvl5pP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1055687" y="2843212"/>
            <a:ext cx="9545287" cy="3333750"/>
          </a:xfrm>
        </p:spPr>
        <p:txBody>
          <a:bodyPr numCol="1"/>
          <a:lstStyle>
            <a:lvl1pPr marL="0" indent="0"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C15B29-08A7-064E-992E-A901C702A344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08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+ 2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833D0E1-A56D-FC4F-9EA7-F37612E206B8}"/>
              </a:ext>
            </a:extLst>
          </p:cNvPr>
          <p:cNvSpPr/>
          <p:nvPr userDrawn="1"/>
        </p:nvSpPr>
        <p:spPr>
          <a:xfrm>
            <a:off x="0" y="731520"/>
            <a:ext cx="12192000" cy="572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F138B-7060-494B-BD02-0C14F0D2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45870"/>
            <a:ext cx="6025050" cy="1040129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21AB6-734F-D740-A495-2F3F4FF1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t>‹nr.›</a:t>
            </a:fld>
            <a:endParaRPr lang="da-DK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12CAF4EF-7E20-F445-8745-03EAD1AD19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75443" y="744219"/>
            <a:ext cx="4916487" cy="308964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18517F98-439D-7448-92EC-C7EA96AEC5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2286000"/>
            <a:ext cx="6004414" cy="31750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2"/>
                </a:solidFill>
              </a:defRPr>
            </a:lvl3pPr>
            <a:lvl4pPr>
              <a:defRPr sz="1600">
                <a:solidFill>
                  <a:schemeClr val="accent2"/>
                </a:solidFill>
              </a:defRPr>
            </a:lvl4pPr>
            <a:lvl5pP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02D583F-F18F-C448-8817-299AF397D0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5513" y="3794400"/>
            <a:ext cx="4916487" cy="3063600"/>
          </a:xfrm>
          <a:solidFill>
            <a:schemeClr val="accent3"/>
          </a:solidFill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055688" y="3118461"/>
            <a:ext cx="6025051" cy="3059601"/>
          </a:xfrm>
        </p:spPr>
        <p:txBody>
          <a:bodyPr/>
          <a:lstStyle>
            <a:lvl1pPr marL="0" indent="0"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FB55BC-B0BC-0C40-8934-EE150905A192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14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-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t="7093" r="6779" b="48750"/>
          <a:stretch/>
        </p:blipFill>
        <p:spPr>
          <a:xfrm>
            <a:off x="0" y="729188"/>
            <a:ext cx="12193200" cy="5724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0F138B-7060-494B-BD02-0C14F0D2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6" y="1245869"/>
            <a:ext cx="9545287" cy="1040129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21AB6-734F-D740-A495-2F3F4FF1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t>‹nr.›</a:t>
            </a:fld>
            <a:endParaRPr lang="da-DK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1055687" y="2285999"/>
            <a:ext cx="9545287" cy="3610948"/>
          </a:xfrm>
        </p:spPr>
        <p:txBody>
          <a:bodyPr numCol="2" spcCol="216000">
            <a:noAutofit/>
          </a:bodyPr>
          <a:lstStyle>
            <a:lvl1pPr marL="0" indent="0"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DA74AD-A1AF-DE4F-8028-857BC74BEF9A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1232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_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" t="7093" r="6779" b="48750"/>
          <a:stretch/>
        </p:blipFill>
        <p:spPr>
          <a:xfrm>
            <a:off x="-1" y="729188"/>
            <a:ext cx="12204000" cy="5724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0F138B-7060-494B-BD02-0C14F0D2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1245870"/>
            <a:ext cx="9522836" cy="10401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21AB6-734F-D740-A495-2F3F4FF1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t>‹nr.›</a:t>
            </a:fld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CBF955-6D09-0045-96AD-7A69D7D98E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7" y="2286000"/>
            <a:ext cx="9523203" cy="557213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2"/>
                </a:solidFill>
              </a:defRPr>
            </a:lvl3pPr>
            <a:lvl4pPr>
              <a:defRPr sz="1600">
                <a:solidFill>
                  <a:schemeClr val="accent2"/>
                </a:solidFill>
              </a:defRPr>
            </a:lvl4pPr>
            <a:lvl5pP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1055688" y="2842726"/>
            <a:ext cx="9522836" cy="3334236"/>
          </a:xfrm>
        </p:spPr>
        <p:txBody>
          <a:bodyPr/>
          <a:lstStyle>
            <a:lvl1pPr marL="0" indent="0">
              <a:buNone/>
              <a:tabLst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6CBACE-7F1F-244D-B2EA-5694B01D7501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6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_Titel + tekst +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" t="7093" r="6779" b="48750"/>
          <a:stretch/>
        </p:blipFill>
        <p:spPr>
          <a:xfrm>
            <a:off x="-1" y="729188"/>
            <a:ext cx="12204000" cy="5724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0F138B-7060-494B-BD02-0C14F0D2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45870"/>
            <a:ext cx="9522836" cy="10401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21AB6-734F-D740-A495-2F3F4FF1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t>‹nr.›</a:t>
            </a:fld>
            <a:endParaRPr lang="da-DK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1055688" y="2286000"/>
            <a:ext cx="9522836" cy="3334236"/>
          </a:xfrm>
        </p:spPr>
        <p:txBody>
          <a:bodyPr numCol="2" spcCol="216000"/>
          <a:lstStyle>
            <a:lvl1pPr marL="12700" indent="0">
              <a:buNone/>
              <a:tabLst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FD8283-02EC-B245-8443-0AE24B48F295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9038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+ punktopsti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833D0E1-A56D-FC4F-9EA7-F37612E206B8}"/>
              </a:ext>
            </a:extLst>
          </p:cNvPr>
          <p:cNvSpPr/>
          <p:nvPr userDrawn="1"/>
        </p:nvSpPr>
        <p:spPr>
          <a:xfrm>
            <a:off x="0" y="731520"/>
            <a:ext cx="12192000" cy="573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F138B-7060-494B-BD02-0C14F0D2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1245870"/>
            <a:ext cx="5908784" cy="1040129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21AB6-734F-D740-A495-2F3F4FF1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t>‹nr.›</a:t>
            </a:fld>
            <a:endParaRPr lang="da-DK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5231CAA-5ADF-6644-B2FD-E5DB677E39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5513" y="741363"/>
            <a:ext cx="4916487" cy="6126162"/>
          </a:xfrm>
          <a:solidFill>
            <a:schemeClr val="tx2"/>
          </a:solidFill>
        </p:spPr>
        <p:txBody>
          <a:bodyPr lIns="720000" anchor="ctr" anchorCtr="0"/>
          <a:lstStyle>
            <a:lvl1pPr marL="185738" indent="-185738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300">
                <a:solidFill>
                  <a:schemeClr val="bg1"/>
                </a:solidFill>
              </a:defRPr>
            </a:lvl1pPr>
            <a:lvl2pPr marL="8001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</a:defRPr>
            </a:lvl2pPr>
            <a:lvl3pPr marL="12573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</a:defRPr>
            </a:lvl3pPr>
            <a:lvl4pPr marL="17145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</a:defRPr>
            </a:lvl4pPr>
            <a:lvl5pPr marL="21717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CF3FB11-0642-4F4C-B08F-A71C365D90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6324" y="2286000"/>
            <a:ext cx="5888147" cy="31750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2"/>
                </a:solidFill>
              </a:defRPr>
            </a:lvl3pPr>
            <a:lvl4pPr>
              <a:defRPr sz="1600">
                <a:solidFill>
                  <a:schemeClr val="accent2"/>
                </a:solidFill>
              </a:defRPr>
            </a:lvl4pPr>
            <a:lvl5pP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1055688" y="3132571"/>
            <a:ext cx="5908784" cy="3166629"/>
          </a:xfrm>
        </p:spPr>
        <p:txBody>
          <a:bodyPr/>
          <a:lstStyle>
            <a:lvl1pPr marL="0" indent="0"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3C18D3E-63DC-404B-9250-72FA504C6F4B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7642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_Titel + tekst + 3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833D0E1-A56D-FC4F-9EA7-F37612E206B8}"/>
              </a:ext>
            </a:extLst>
          </p:cNvPr>
          <p:cNvSpPr/>
          <p:nvPr userDrawn="1"/>
        </p:nvSpPr>
        <p:spPr>
          <a:xfrm>
            <a:off x="0" y="731520"/>
            <a:ext cx="12192000" cy="572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F138B-7060-494B-BD02-0C14F0D2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800" y="1245870"/>
            <a:ext cx="5942245" cy="10401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21AB6-734F-D740-A495-2F3F4FF1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t>‹nr.›</a:t>
            </a:fld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CBF955-6D09-0045-96AD-7A69D7D98E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4800" y="2286000"/>
            <a:ext cx="5942661" cy="514348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2"/>
                </a:solidFill>
              </a:defRPr>
            </a:lvl3pPr>
            <a:lvl4pPr>
              <a:defRPr sz="1600">
                <a:solidFill>
                  <a:schemeClr val="accent2"/>
                </a:solidFill>
              </a:defRPr>
            </a:lvl4pPr>
            <a:lvl5pP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3724E892-DE67-E34D-A437-0AC6C3D606E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75442" y="747394"/>
            <a:ext cx="4917600" cy="30628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6809992-AE47-DE42-918B-3397046C40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5442" y="3794400"/>
            <a:ext cx="2458800" cy="30636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6F271004-52ED-6D4B-8E17-B8CA97D711C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33200" y="3794400"/>
            <a:ext cx="2458800" cy="30636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054800" y="3117600"/>
            <a:ext cx="5923990" cy="309693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8D1EFB-4724-6B4D-B42A-8F5A617C8A13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9043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9BFDDC-6D99-4C48-8816-1A3C795133E0}"/>
              </a:ext>
            </a:extLst>
          </p:cNvPr>
          <p:cNvSpPr/>
          <p:nvPr userDrawn="1"/>
        </p:nvSpPr>
        <p:spPr>
          <a:xfrm>
            <a:off x="0" y="731520"/>
            <a:ext cx="12192000" cy="61264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A9541B-8468-AB42-989A-2F879AD2C010}"/>
              </a:ext>
            </a:extLst>
          </p:cNvPr>
          <p:cNvSpPr/>
          <p:nvPr userDrawn="1"/>
        </p:nvSpPr>
        <p:spPr>
          <a:xfrm>
            <a:off x="843776" y="1305771"/>
            <a:ext cx="10504449" cy="55522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F138B-7060-494B-BD02-0C14F0D2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775" y="950043"/>
            <a:ext cx="10504449" cy="374903"/>
          </a:xfr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21AB6-734F-D740-A495-2F3F4FF1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t>‹nr.›</a:t>
            </a:fld>
            <a:endParaRPr lang="da-DK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875019-759A-1644-965C-B97D3623B276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734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BACE84-BD6F-9545-9FA4-5F197528284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741045"/>
            <a:ext cx="12193200" cy="612648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8462AD-E3EB-854B-BBD9-6320C78E38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0BAC10-8C68-C54A-A15C-1CA54F70066F}" type="slidenum">
              <a:rPr lang="da-DK"/>
              <a:pPr/>
              <a:t>‹nr.›</a:t>
            </a:fld>
            <a:endParaRPr lang="da-DK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BDA8A73-A8C9-4649-B08E-5957BA5BC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86022"/>
            <a:ext cx="12192000" cy="1332854"/>
          </a:xfrm>
        </p:spPr>
        <p:txBody>
          <a:bodyPr anchor="ctr" anchorCtr="0"/>
          <a:lstStyle>
            <a:lvl1pPr algn="ctr">
              <a:defRPr sz="7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F4117D-AF5C-3A45-AA2C-80F8F59567D2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89BDE5B-E34D-C242-8310-AC58B1A2EBA0}"/>
              </a:ext>
            </a:extLst>
          </p:cNvPr>
          <p:cNvSpPr txBox="1"/>
          <p:nvPr userDrawn="1"/>
        </p:nvSpPr>
        <p:spPr>
          <a:xfrm>
            <a:off x="12503426" y="2126974"/>
            <a:ext cx="240527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>
                <a:latin typeface="Verdana" charset="0"/>
                <a:ea typeface="Verdana" charset="0"/>
                <a:cs typeface="Verdana" charset="0"/>
              </a:rPr>
              <a:t>Billede indsættes ved at trykke på ikonet midt på siden. Der efter skrives teksten, og teksten centreres på siden.</a:t>
            </a:r>
          </a:p>
        </p:txBody>
      </p:sp>
    </p:spTree>
    <p:extLst>
      <p:ext uri="{BB962C8B-B14F-4D97-AF65-F5344CB8AC3E}">
        <p14:creationId xmlns:p14="http://schemas.microsoft.com/office/powerpoint/2010/main" val="32193505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grønne kas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9BFDDC-6D99-4C48-8816-1A3C795133E0}"/>
              </a:ext>
            </a:extLst>
          </p:cNvPr>
          <p:cNvSpPr/>
          <p:nvPr userDrawn="1"/>
        </p:nvSpPr>
        <p:spPr>
          <a:xfrm>
            <a:off x="0" y="731520"/>
            <a:ext cx="12192000" cy="61264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21AB6-734F-D740-A495-2F3F4FF1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t>‹nr.›</a:t>
            </a:fld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F138B-7060-494B-BD02-0C14F0D2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832077"/>
            <a:ext cx="2916000" cy="3708001"/>
          </a:xfrm>
          <a:solidFill>
            <a:schemeClr val="accent1"/>
          </a:solidFill>
        </p:spPr>
        <p:txBody>
          <a:bodyPr lIns="180000" tIns="180000" rIns="180000" bIns="180000" anchor="ctr" anchorCtr="0"/>
          <a:lstStyle>
            <a:lvl1pPr algn="ctr">
              <a:defRPr sz="26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09A0D6F-A005-CA49-ACE0-567F963F0A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22617" y="1832512"/>
            <a:ext cx="2916000" cy="3708000"/>
          </a:xfrm>
          <a:solidFill>
            <a:schemeClr val="accent1"/>
          </a:solidFill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FF9B25-E202-2746-B96B-1CB32B9FFB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7709" y="1832513"/>
            <a:ext cx="2916000" cy="37080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2600" b="1" cap="all" baseline="0">
                <a:solidFill>
                  <a:schemeClr val="bg1"/>
                </a:solidFill>
              </a:defRPr>
            </a:lvl1pPr>
            <a:lvl2pPr>
              <a:defRPr sz="2600" b="1" cap="all" baseline="0">
                <a:solidFill>
                  <a:schemeClr val="bg1"/>
                </a:solidFill>
              </a:defRPr>
            </a:lvl2pPr>
            <a:lvl3pPr>
              <a:defRPr sz="2600" b="1" cap="all" baseline="0">
                <a:solidFill>
                  <a:schemeClr val="bg1"/>
                </a:solidFill>
              </a:defRPr>
            </a:lvl3pPr>
            <a:lvl4pPr>
              <a:defRPr sz="2600" b="1" cap="all" baseline="0">
                <a:solidFill>
                  <a:schemeClr val="bg1"/>
                </a:solidFill>
              </a:defRPr>
            </a:lvl4pPr>
            <a:lvl5pPr>
              <a:defRPr sz="2600"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TXT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33A6101-C9DB-CB4A-90FB-7D72F4EEC1FF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472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_Titel + tekst + 1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33D0E1-A56D-FC4F-9EA7-F37612E206B8}"/>
              </a:ext>
            </a:extLst>
          </p:cNvPr>
          <p:cNvSpPr/>
          <p:nvPr userDrawn="1"/>
        </p:nvSpPr>
        <p:spPr>
          <a:xfrm>
            <a:off x="0" y="731520"/>
            <a:ext cx="12192000" cy="572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F138B-7060-494B-BD02-0C14F0D2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741" y="1245870"/>
            <a:ext cx="5820005" cy="10401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C234A-3B3B-8A4D-8972-8CDEC33A6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741" y="2843213"/>
            <a:ext cx="5820005" cy="333374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tabLst/>
              <a:defRPr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21AB6-734F-D740-A495-2F3F4FF1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t>‹nr.›</a:t>
            </a:fld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CBF955-6D09-0045-96AD-7A69D7D98E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6325" y="2285999"/>
            <a:ext cx="5820421" cy="557213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2"/>
                </a:solidFill>
              </a:defRPr>
            </a:lvl3pPr>
            <a:lvl4pPr>
              <a:defRPr sz="1600">
                <a:solidFill>
                  <a:schemeClr val="accent2"/>
                </a:solidFill>
              </a:defRPr>
            </a:lvl4pPr>
            <a:lvl5pP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3724E892-DE67-E34D-A437-0AC6C3D606E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75443" y="747394"/>
            <a:ext cx="4916487" cy="61264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B916D0-FE3D-7A48-9FCD-F999B17C88B3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9716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_3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9BFDDC-6D99-4C48-8816-1A3C795133E0}"/>
              </a:ext>
            </a:extLst>
          </p:cNvPr>
          <p:cNvSpPr/>
          <p:nvPr userDrawn="1"/>
        </p:nvSpPr>
        <p:spPr>
          <a:xfrm>
            <a:off x="0" y="731520"/>
            <a:ext cx="12192000" cy="61264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21AB6-734F-D740-A495-2F3F4FF1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t>‹nr.›</a:t>
            </a:fld>
            <a:endParaRPr lang="da-DK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09A0D6F-A005-CA49-ACE0-567F963F0A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22617" y="1832512"/>
            <a:ext cx="2916000" cy="3708000"/>
          </a:xfrm>
          <a:solidFill>
            <a:schemeClr val="accent5"/>
          </a:solidFill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8D6DD4D1-0746-5D47-AE4A-74F4B1084D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55688" y="1832512"/>
            <a:ext cx="2916000" cy="370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4386FF59-AC76-0440-9025-D61194A8B9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89546" y="1832512"/>
            <a:ext cx="2916000" cy="3708000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7E9EBF6-4A69-AA4F-AA24-13F6115F1DA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22800" y="5656263"/>
            <a:ext cx="2916238" cy="58896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 b="1" i="0" cap="all" baseline="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E598C0CE-E5A0-5D46-83CE-702DB9FA05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73688" y="5656263"/>
            <a:ext cx="2916238" cy="58896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 b="1" i="0" cap="all" baseline="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3E73A680-13AE-5642-B04A-40BF44FE1FA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87410" y="5656263"/>
            <a:ext cx="2916238" cy="58896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 b="1" i="0" cap="all" baseline="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605BE0-D0B8-9C41-AE72-B9D8E9BA5F10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4002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Genbrug + 2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9BFDDC-6D99-4C48-8816-1A3C795133E0}"/>
              </a:ext>
            </a:extLst>
          </p:cNvPr>
          <p:cNvSpPr/>
          <p:nvPr userDrawn="1"/>
        </p:nvSpPr>
        <p:spPr>
          <a:xfrm>
            <a:off x="0" y="731520"/>
            <a:ext cx="12192000" cy="61264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endParaRPr lang="da-D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0B9503-BF84-5C43-BDCA-65507108CC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5116" y="1274760"/>
            <a:ext cx="4761767" cy="50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0F138B-7060-494B-BD02-0C14F0D2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9470" y="766129"/>
            <a:ext cx="4353060" cy="5956643"/>
          </a:xfrm>
        </p:spPr>
        <p:txBody>
          <a:bodyPr anchor="ctr" anchorCtr="0"/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21AB6-734F-D740-A495-2F3F4FF1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t>‹nr.›</a:t>
            </a:fld>
            <a:endParaRPr lang="da-DK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25AB194C-D116-7048-8046-FC62787E7D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58493" y="2426265"/>
            <a:ext cx="2458800" cy="3063600"/>
          </a:xfrm>
          <a:noFill/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E06B96FA-521C-AE40-9731-A928AF9DB6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74706" y="2426265"/>
            <a:ext cx="2458800" cy="3063600"/>
          </a:xfrm>
          <a:noFill/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FB2841-C23D-EE42-8436-70B656B85B3B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128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30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833D0E1-A56D-FC4F-9EA7-F37612E206B8}"/>
              </a:ext>
            </a:extLst>
          </p:cNvPr>
          <p:cNvSpPr/>
          <p:nvPr userDrawn="1"/>
        </p:nvSpPr>
        <p:spPr>
          <a:xfrm>
            <a:off x="0" y="731520"/>
            <a:ext cx="12192000" cy="572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F138B-7060-494B-BD02-0C14F0D2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45870"/>
            <a:ext cx="5907600" cy="105185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21AB6-734F-D740-A495-2F3F4FF1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t>‹nr.›</a:t>
            </a:fld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CBF955-6D09-0045-96AD-7A69D7D98E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7" y="2286000"/>
            <a:ext cx="5907600" cy="31750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2"/>
                </a:solidFill>
              </a:defRPr>
            </a:lvl3pPr>
            <a:lvl4pPr>
              <a:defRPr sz="1600">
                <a:solidFill>
                  <a:schemeClr val="accent2"/>
                </a:solidFill>
              </a:defRPr>
            </a:lvl4pPr>
            <a:lvl5pP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DF2627-09A0-D14E-B25A-14BB3588CC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1462" y="747080"/>
            <a:ext cx="4917600" cy="6110920"/>
          </a:xfrm>
          <a:noFill/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1055688" y="3117600"/>
            <a:ext cx="5907600" cy="3059601"/>
          </a:xfrm>
        </p:spPr>
        <p:txBody>
          <a:bodyPr/>
          <a:lstStyle>
            <a:lvl1pPr marL="0" indent="0"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2FF896-1795-7449-B90A-2970910F33DD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96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t="7093" r="6779" b="48750"/>
          <a:stretch/>
        </p:blipFill>
        <p:spPr>
          <a:xfrm>
            <a:off x="0" y="729188"/>
            <a:ext cx="12193200" cy="5724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0F138B-7060-494B-BD02-0C14F0D2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1245870"/>
            <a:ext cx="9522836" cy="135818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21AB6-734F-D740-A495-2F3F4FF1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t>‹nr.›</a:t>
            </a:fld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CBF955-6D09-0045-96AD-7A69D7D98E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7" y="2285999"/>
            <a:ext cx="9523203" cy="557213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2"/>
                </a:solidFill>
              </a:defRPr>
            </a:lvl3pPr>
            <a:lvl4pPr>
              <a:defRPr sz="1600">
                <a:solidFill>
                  <a:schemeClr val="accent2"/>
                </a:solidFill>
              </a:defRPr>
            </a:lvl4pPr>
            <a:lvl5pP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1055687" y="2843212"/>
            <a:ext cx="9545287" cy="3333750"/>
          </a:xfrm>
        </p:spPr>
        <p:txBody>
          <a:bodyPr numCol="1"/>
          <a:lstStyle>
            <a:lvl1pPr marL="0" indent="0"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C15B29-08A7-064E-992E-A901C702A344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307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+ 2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833D0E1-A56D-FC4F-9EA7-F37612E206B8}"/>
              </a:ext>
            </a:extLst>
          </p:cNvPr>
          <p:cNvSpPr/>
          <p:nvPr userDrawn="1"/>
        </p:nvSpPr>
        <p:spPr>
          <a:xfrm>
            <a:off x="0" y="731520"/>
            <a:ext cx="12192000" cy="572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F138B-7060-494B-BD02-0C14F0D2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45870"/>
            <a:ext cx="6025050" cy="1040129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21AB6-734F-D740-A495-2F3F4FF1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t>‹nr.›</a:t>
            </a:fld>
            <a:endParaRPr lang="da-DK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12CAF4EF-7E20-F445-8745-03EAD1AD19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75443" y="744219"/>
            <a:ext cx="4916487" cy="308964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18517F98-439D-7448-92EC-C7EA96AEC5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2286000"/>
            <a:ext cx="6004414" cy="31750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2"/>
                </a:solidFill>
              </a:defRPr>
            </a:lvl3pPr>
            <a:lvl4pPr>
              <a:defRPr sz="1600">
                <a:solidFill>
                  <a:schemeClr val="accent2"/>
                </a:solidFill>
              </a:defRPr>
            </a:lvl4pPr>
            <a:lvl5pP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02D583F-F18F-C448-8817-299AF397D0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5513" y="3794400"/>
            <a:ext cx="4916487" cy="3063600"/>
          </a:xfrm>
          <a:solidFill>
            <a:schemeClr val="accent3"/>
          </a:solidFill>
        </p:spPr>
        <p:txBody>
          <a:bodyPr/>
          <a:lstStyle/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055688" y="3118461"/>
            <a:ext cx="6025051" cy="3059601"/>
          </a:xfrm>
        </p:spPr>
        <p:txBody>
          <a:bodyPr/>
          <a:lstStyle>
            <a:lvl1pPr marL="0" indent="0"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FB55BC-B0BC-0C40-8934-EE150905A192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693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-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t="7093" r="6779" b="48750"/>
          <a:stretch/>
        </p:blipFill>
        <p:spPr>
          <a:xfrm>
            <a:off x="0" y="729188"/>
            <a:ext cx="12193200" cy="5724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0F138B-7060-494B-BD02-0C14F0D2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6" y="1245869"/>
            <a:ext cx="9545287" cy="1040129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21AB6-734F-D740-A495-2F3F4FF1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t>‹nr.›</a:t>
            </a:fld>
            <a:endParaRPr lang="da-DK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1055687" y="2285999"/>
            <a:ext cx="9545287" cy="3610948"/>
          </a:xfrm>
        </p:spPr>
        <p:txBody>
          <a:bodyPr numCol="2" spcCol="216000">
            <a:noAutofit/>
          </a:bodyPr>
          <a:lstStyle>
            <a:lvl1pPr marL="0" indent="0">
              <a:buNone/>
              <a:tabLst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DA74AD-A1AF-DE4F-8028-857BC74BEF9A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106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_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" t="7093" r="6779" b="48750"/>
          <a:stretch/>
        </p:blipFill>
        <p:spPr>
          <a:xfrm>
            <a:off x="-1" y="729188"/>
            <a:ext cx="12204000" cy="5724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0F138B-7060-494B-BD02-0C14F0D2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1245870"/>
            <a:ext cx="9522836" cy="10401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21AB6-734F-D740-A495-2F3F4FF1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t>‹nr.›</a:t>
            </a:fld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CBF955-6D09-0045-96AD-7A69D7D98E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7" y="2286000"/>
            <a:ext cx="9523203" cy="557213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2"/>
                </a:solidFill>
              </a:defRPr>
            </a:lvl3pPr>
            <a:lvl4pPr>
              <a:defRPr sz="1600">
                <a:solidFill>
                  <a:schemeClr val="accent2"/>
                </a:solidFill>
              </a:defRPr>
            </a:lvl4pPr>
            <a:lvl5pPr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1055688" y="2842726"/>
            <a:ext cx="9522836" cy="3334236"/>
          </a:xfrm>
        </p:spPr>
        <p:txBody>
          <a:bodyPr/>
          <a:lstStyle>
            <a:lvl1pPr marL="0" indent="0">
              <a:buNone/>
              <a:tabLst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6CBACE-7F1F-244D-B2EA-5694B01D7501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314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_Titel + tekst +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" t="7093" r="6779" b="48750"/>
          <a:stretch/>
        </p:blipFill>
        <p:spPr>
          <a:xfrm>
            <a:off x="-1" y="729188"/>
            <a:ext cx="12204000" cy="5724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0F138B-7060-494B-BD02-0C14F0D2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45870"/>
            <a:ext cx="9522836" cy="10401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21AB6-734F-D740-A495-2F3F4FF1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t>‹nr.›</a:t>
            </a:fld>
            <a:endParaRPr lang="da-DK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1055688" y="2286000"/>
            <a:ext cx="9522836" cy="3334236"/>
          </a:xfrm>
        </p:spPr>
        <p:txBody>
          <a:bodyPr numCol="2" spcCol="216000"/>
          <a:lstStyle>
            <a:lvl1pPr marL="12700" indent="0">
              <a:buNone/>
              <a:tabLst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FD8283-02EC-B245-8443-0AE24B48F295}"/>
              </a:ext>
            </a:extLst>
          </p:cNvPr>
          <p:cNvCxnSpPr/>
          <p:nvPr userDrawn="1"/>
        </p:nvCxnSpPr>
        <p:spPr>
          <a:xfrm>
            <a:off x="0" y="73152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817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D18FEC-0C3C-DA4D-AB91-FAFF6946B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45870"/>
            <a:ext cx="6198703" cy="13581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29603-939B-AC4F-943F-689869AA8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2843213"/>
            <a:ext cx="6198703" cy="33337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7C193-03D2-A44E-A1DE-68D0787DC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7555" y="331788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b="0" i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50BAC10-8C68-C54A-A15C-1CA54F70066F}" type="slidenum">
              <a:rPr lang="da-DK"/>
              <a:pPr/>
              <a:t>‹nr.›</a:t>
            </a:fld>
            <a:endParaRPr lang="da-DK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05AF3C-DFF2-4446-B98C-C4D728693D0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25" y="262800"/>
            <a:ext cx="1192956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07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1" r:id="rId2"/>
    <p:sldLayoutId id="2147483649" r:id="rId3"/>
    <p:sldLayoutId id="2147483650" r:id="rId4"/>
    <p:sldLayoutId id="2147483660" r:id="rId5"/>
    <p:sldLayoutId id="2147483665" r:id="rId6"/>
    <p:sldLayoutId id="2147483661" r:id="rId7"/>
    <p:sldLayoutId id="2147483667" r:id="rId8"/>
    <p:sldLayoutId id="2147483668" r:id="rId9"/>
    <p:sldLayoutId id="2147483664" r:id="rId10"/>
    <p:sldLayoutId id="2147483670" r:id="rId11"/>
    <p:sldLayoutId id="2147483666" r:id="rId12"/>
    <p:sldLayoutId id="2147483673" r:id="rId13"/>
    <p:sldLayoutId id="2147483669" r:id="rId14"/>
    <p:sldLayoutId id="2147483674" r:id="rId15"/>
    <p:sldLayoutId id="2147483671" r:id="rId16"/>
    <p:sldLayoutId id="2147483654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i="0" kern="1200" cap="all" baseline="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58775" indent="-3587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200150" indent="-28575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65" userDrawn="1">
          <p15:clr>
            <a:srgbClr val="F26B43"/>
          </p15:clr>
        </p15:guide>
        <p15:guide id="2" orient="horz" pos="406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D18FEC-0C3C-DA4D-AB91-FAFF6946B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45870"/>
            <a:ext cx="6198703" cy="13581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29603-939B-AC4F-943F-689869AA8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2843213"/>
            <a:ext cx="6198703" cy="33337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7C193-03D2-A44E-A1DE-68D0787DC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7555" y="331788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b="0" i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50BAC10-8C68-C54A-A15C-1CA54F70066F}" type="slidenum">
              <a:rPr lang="da-DK"/>
              <a:pPr/>
              <a:t>‹nr.›</a:t>
            </a:fld>
            <a:endParaRPr lang="da-DK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05AF3C-DFF2-4446-B98C-C4D728693D0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25" y="262800"/>
            <a:ext cx="1192956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2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i="0" kern="1200" cap="all" baseline="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58775" indent="-3587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200150" indent="-28575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65">
          <p15:clr>
            <a:srgbClr val="F26B43"/>
          </p15:clr>
        </p15:guide>
        <p15:guide id="2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409" y="2688600"/>
            <a:ext cx="10785943" cy="1480799"/>
          </a:xfrm>
        </p:spPr>
        <p:txBody>
          <a:bodyPr/>
          <a:lstStyle/>
          <a:p>
            <a:r>
              <a:rPr lang="da-DK" sz="4800" dirty="0" smtClean="0"/>
              <a:t>Sommerbrunch 2018</a:t>
            </a:r>
            <a:endParaRPr lang="da-DK" sz="4800" dirty="0"/>
          </a:p>
        </p:txBody>
      </p:sp>
      <p:sp>
        <p:nvSpPr>
          <p:cNvPr id="4" name="Tekstfelt 3" title="sNr"/>
          <p:cNvSpPr txBox="1"/>
          <p:nvPr/>
        </p:nvSpPr>
        <p:spPr>
          <a:xfrm>
            <a:off x="200967" y="6561574"/>
            <a:ext cx="10148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da-DK" sz="11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Tekstfelt 4" title="sNr"/>
          <p:cNvSpPr txBox="1"/>
          <p:nvPr/>
        </p:nvSpPr>
        <p:spPr>
          <a:xfrm>
            <a:off x="200967" y="6561574"/>
            <a:ext cx="125460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da-DK" sz="1100" dirty="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222" y="553155"/>
            <a:ext cx="3900311" cy="390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076741" y="4124536"/>
            <a:ext cx="5820005" cy="1384441"/>
          </a:xfrm>
        </p:spPr>
        <p:txBody>
          <a:bodyPr/>
          <a:lstStyle/>
          <a:p>
            <a:r>
              <a:rPr lang="da-DK" dirty="0" smtClean="0"/>
              <a:t>GENNEMSIGTIGHED</a:t>
            </a:r>
            <a:br>
              <a:rPr lang="da-DK" dirty="0" smtClean="0"/>
            </a:br>
            <a:r>
              <a:rPr lang="da-DK" dirty="0" smtClean="0"/>
              <a:t>god </a:t>
            </a:r>
            <a:r>
              <a:rPr lang="da-DK" dirty="0" err="1" smtClean="0"/>
              <a:t>LEDElse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Efterlevelse</a:t>
            </a:r>
            <a:endParaRPr lang="da-DK" dirty="0"/>
          </a:p>
        </p:txBody>
      </p:sp>
      <p:pic>
        <p:nvPicPr>
          <p:cNvPr id="8" name="Pladsholder til billede 7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" b="2532"/>
          <a:stretch>
            <a:fillRect/>
          </a:stretch>
        </p:blipFill>
        <p:spPr/>
      </p:pic>
      <p:sp>
        <p:nvSpPr>
          <p:cNvPr id="2" name="Afrundet rektangulær billedforklaring 1"/>
          <p:cNvSpPr/>
          <p:nvPr/>
        </p:nvSpPr>
        <p:spPr>
          <a:xfrm>
            <a:off x="2765778" y="940548"/>
            <a:ext cx="6736139" cy="756355"/>
          </a:xfrm>
          <a:prstGeom prst="wedgeRoundRectCallout">
            <a:avLst>
              <a:gd name="adj1" fmla="val 37899"/>
              <a:gd name="adj2" fmla="val 102098"/>
              <a:gd name="adj3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TÅRNFALKEN HOLDER SKARPT ØJE FRA TRAPPETÅRN/AFFALDSSILO</a:t>
            </a: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72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billede 8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6" b="12316"/>
          <a:stretch>
            <a:fillRect/>
          </a:stretch>
        </p:blipFill>
        <p:spPr>
          <a:xfrm>
            <a:off x="0" y="731520"/>
            <a:ext cx="12193200" cy="6126480"/>
          </a:xfr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30178" y="1864008"/>
            <a:ext cx="12192000" cy="1332854"/>
          </a:xfrm>
        </p:spPr>
        <p:txBody>
          <a:bodyPr/>
          <a:lstStyle/>
          <a:p>
            <a:pPr algn="l"/>
            <a:r>
              <a:rPr lang="da-DK" sz="2800" dirty="0" err="1" smtClean="0">
                <a:solidFill>
                  <a:schemeClr val="bg1"/>
                </a:solidFill>
              </a:rPr>
              <a:t>FoRmAND</a:t>
            </a:r>
            <a:r>
              <a:rPr lang="da-DK" sz="2800" dirty="0" smtClean="0">
                <a:solidFill>
                  <a:schemeClr val="bg1"/>
                </a:solidFill>
              </a:rPr>
              <a:t> og </a:t>
            </a:r>
            <a:r>
              <a:rPr lang="da-DK" sz="2800" dirty="0" err="1" smtClean="0">
                <a:solidFill>
                  <a:schemeClr val="bg1"/>
                </a:solidFill>
              </a:rPr>
              <a:t>bestyRelse</a:t>
            </a:r>
            <a:r>
              <a:rPr lang="da-DK" sz="2800" dirty="0" smtClean="0">
                <a:solidFill>
                  <a:schemeClr val="bg1"/>
                </a:solidFill>
              </a:rPr>
              <a:t> </a:t>
            </a:r>
            <a:br>
              <a:rPr lang="da-DK" sz="2800" dirty="0" smtClean="0">
                <a:solidFill>
                  <a:schemeClr val="bg1"/>
                </a:solidFill>
              </a:rPr>
            </a:br>
            <a:r>
              <a:rPr lang="da-DK" sz="2800" dirty="0" smtClean="0">
                <a:solidFill>
                  <a:schemeClr val="bg1"/>
                </a:solidFill>
              </a:rPr>
              <a:t>siger TAK FOR GODT SAMARBEJDE!</a:t>
            </a:r>
            <a:endParaRPr lang="da-DK" sz="2800" dirty="0">
              <a:solidFill>
                <a:schemeClr val="bg1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33178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BAC10-8C68-C54A-A15C-1CA54F70066F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srgbClr val="1A3C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srgbClr val="1A3C4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Afrundet rektangulær billedforklaring 1"/>
          <p:cNvSpPr/>
          <p:nvPr/>
        </p:nvSpPr>
        <p:spPr>
          <a:xfrm>
            <a:off x="6841067" y="5825067"/>
            <a:ext cx="5249333" cy="628121"/>
          </a:xfrm>
          <a:prstGeom prst="wedgeRoundRectCallout">
            <a:avLst>
              <a:gd name="adj1" fmla="val -7467"/>
              <a:gd name="adj2" fmla="val 69689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da-DK" dirty="0" smtClean="0"/>
              <a:t>Se bestyrelsens beretning på intranettet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9259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/>
              <a:t/>
            </a:r>
            <a:br>
              <a:rPr lang="da-DK" sz="2800" dirty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 sz="4500" b="1" cap="all" dirty="0" err="1" smtClean="0">
                <a:solidFill>
                  <a:srgbClr val="FFFFFF"/>
                </a:solidFill>
              </a:rPr>
              <a:t>ÅRSRegnskab</a:t>
            </a:r>
            <a:r>
              <a:rPr lang="da-DK" sz="4500" b="1" cap="all" dirty="0" smtClean="0">
                <a:solidFill>
                  <a:srgbClr val="FFFFFF"/>
                </a:solidFill>
              </a:rPr>
              <a:t> 2017</a:t>
            </a:r>
            <a:endParaRPr lang="da-DK" sz="4500" dirty="0" smtClean="0"/>
          </a:p>
          <a:p>
            <a:pPr marL="0" indent="0">
              <a:buNone/>
            </a:pPr>
            <a:endParaRPr lang="da-DK" sz="2400" dirty="0" smtClean="0"/>
          </a:p>
        </p:txBody>
      </p:sp>
      <p:pic>
        <p:nvPicPr>
          <p:cNvPr id="5" name="Pladsholder til billede 4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1" r="232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713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3"/>
          <a:srcRect t="4355"/>
          <a:stretch/>
        </p:blipFill>
        <p:spPr>
          <a:xfrm>
            <a:off x="1038269" y="1902542"/>
            <a:ext cx="6283920" cy="43416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687" y="1008801"/>
            <a:ext cx="9522836" cy="1040129"/>
          </a:xfrm>
        </p:spPr>
        <p:txBody>
          <a:bodyPr/>
          <a:lstStyle/>
          <a:p>
            <a:r>
              <a:rPr lang="da-DK" dirty="0" smtClean="0"/>
              <a:t>Årsregnskab 2017</a:t>
            </a:r>
            <a:br>
              <a:rPr lang="da-DK" dirty="0" smtClean="0"/>
            </a:br>
            <a:r>
              <a:rPr lang="da-DK" sz="2400" dirty="0" smtClean="0"/>
              <a:t>Resultatopgørelse VESTFORBRÆNDING</a:t>
            </a:r>
            <a:endParaRPr lang="da-DK" sz="2400" dirty="0"/>
          </a:p>
        </p:txBody>
      </p:sp>
      <p:sp>
        <p:nvSpPr>
          <p:cNvPr id="4" name="Tekstfelt 3" title="sNr"/>
          <p:cNvSpPr txBox="1"/>
          <p:nvPr/>
        </p:nvSpPr>
        <p:spPr>
          <a:xfrm>
            <a:off x="200967" y="6561574"/>
            <a:ext cx="10148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Tekstfelt 4" title="sNr"/>
          <p:cNvSpPr txBox="1"/>
          <p:nvPr/>
        </p:nvSpPr>
        <p:spPr>
          <a:xfrm>
            <a:off x="200967" y="6561574"/>
            <a:ext cx="125460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3" name="Afrundet rektangel 22"/>
          <p:cNvSpPr/>
          <p:nvPr/>
        </p:nvSpPr>
        <p:spPr>
          <a:xfrm>
            <a:off x="929148" y="2286000"/>
            <a:ext cx="6502162" cy="40436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frundet rektangel 8"/>
          <p:cNvSpPr/>
          <p:nvPr/>
        </p:nvSpPr>
        <p:spPr>
          <a:xfrm>
            <a:off x="1038270" y="5840964"/>
            <a:ext cx="6393040" cy="40318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43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2737" y="1260618"/>
            <a:ext cx="9522836" cy="1040129"/>
          </a:xfrm>
        </p:spPr>
        <p:txBody>
          <a:bodyPr/>
          <a:lstStyle/>
          <a:p>
            <a:r>
              <a:rPr lang="da-DK" dirty="0" smtClean="0"/>
              <a:t>Årsregnskab 2017</a:t>
            </a:r>
            <a:br>
              <a:rPr lang="da-DK" dirty="0" smtClean="0"/>
            </a:br>
            <a:r>
              <a:rPr lang="da-DK" sz="2400" dirty="0" smtClean="0"/>
              <a:t>Nøgletal Energi og Distribution</a:t>
            </a:r>
            <a:endParaRPr lang="da-DK" sz="2400" dirty="0"/>
          </a:p>
        </p:txBody>
      </p:sp>
      <p:sp>
        <p:nvSpPr>
          <p:cNvPr id="4" name="Tekstfelt 3" title="sNr"/>
          <p:cNvSpPr txBox="1"/>
          <p:nvPr/>
        </p:nvSpPr>
        <p:spPr>
          <a:xfrm>
            <a:off x="200967" y="6561574"/>
            <a:ext cx="10148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Tekstfelt 4" title="sNr"/>
          <p:cNvSpPr txBox="1"/>
          <p:nvPr/>
        </p:nvSpPr>
        <p:spPr>
          <a:xfrm>
            <a:off x="200967" y="6561574"/>
            <a:ext cx="125460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37" name="Billed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077" y="2689296"/>
            <a:ext cx="3456446" cy="2664369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36" y="2704044"/>
            <a:ext cx="7659091" cy="1137995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36" y="3959941"/>
            <a:ext cx="7659091" cy="139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6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3"/>
          <a:srcRect t="5117"/>
          <a:stretch/>
        </p:blipFill>
        <p:spPr>
          <a:xfrm>
            <a:off x="1055687" y="2239077"/>
            <a:ext cx="5921030" cy="405829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Årsregnskab 2017</a:t>
            </a:r>
            <a:br>
              <a:rPr lang="da-DK" dirty="0" smtClean="0"/>
            </a:br>
            <a:r>
              <a:rPr lang="da-DK" sz="2400" dirty="0" smtClean="0"/>
              <a:t>Resultatopgørelse Energi og Distribution</a:t>
            </a:r>
            <a:endParaRPr lang="da-DK" sz="2400" dirty="0"/>
          </a:p>
        </p:txBody>
      </p:sp>
      <p:sp>
        <p:nvSpPr>
          <p:cNvPr id="4" name="Tekstfelt 3" title="sNr"/>
          <p:cNvSpPr txBox="1"/>
          <p:nvPr/>
        </p:nvSpPr>
        <p:spPr>
          <a:xfrm>
            <a:off x="200967" y="6561574"/>
            <a:ext cx="10148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Tekstfelt 4" title="sNr"/>
          <p:cNvSpPr txBox="1"/>
          <p:nvPr/>
        </p:nvSpPr>
        <p:spPr>
          <a:xfrm>
            <a:off x="200967" y="6561574"/>
            <a:ext cx="125460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7" name="Afrundet rektangel 6"/>
          <p:cNvSpPr/>
          <p:nvPr/>
        </p:nvSpPr>
        <p:spPr>
          <a:xfrm>
            <a:off x="4167054" y="2239077"/>
            <a:ext cx="758952" cy="405829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71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751" y="1275366"/>
            <a:ext cx="9522836" cy="1040129"/>
          </a:xfrm>
        </p:spPr>
        <p:txBody>
          <a:bodyPr/>
          <a:lstStyle/>
          <a:p>
            <a:r>
              <a:rPr lang="da-DK" dirty="0" smtClean="0"/>
              <a:t>Årsregnskab 2017</a:t>
            </a:r>
            <a:br>
              <a:rPr lang="da-DK" dirty="0" smtClean="0"/>
            </a:br>
            <a:r>
              <a:rPr lang="da-DK" sz="2400" dirty="0" smtClean="0"/>
              <a:t>Nøgletal Kommuneservice</a:t>
            </a:r>
            <a:endParaRPr lang="da-DK" sz="2400" dirty="0"/>
          </a:p>
        </p:txBody>
      </p:sp>
      <p:sp>
        <p:nvSpPr>
          <p:cNvPr id="4" name="Tekstfelt 3" title="sNr"/>
          <p:cNvSpPr txBox="1"/>
          <p:nvPr/>
        </p:nvSpPr>
        <p:spPr>
          <a:xfrm>
            <a:off x="200967" y="6561574"/>
            <a:ext cx="10148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Tekstfelt 4" title="sNr"/>
          <p:cNvSpPr txBox="1"/>
          <p:nvPr/>
        </p:nvSpPr>
        <p:spPr>
          <a:xfrm>
            <a:off x="200967" y="6561574"/>
            <a:ext cx="125460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374" y="2536720"/>
            <a:ext cx="3902063" cy="305473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03" y="4544694"/>
            <a:ext cx="7548883" cy="100819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003" y="2536720"/>
            <a:ext cx="7548881" cy="161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1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3"/>
          <a:srcRect t="5694"/>
          <a:stretch/>
        </p:blipFill>
        <p:spPr>
          <a:xfrm>
            <a:off x="1055687" y="2230753"/>
            <a:ext cx="5923809" cy="403269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Årsregnskab 2017</a:t>
            </a:r>
            <a:br>
              <a:rPr lang="da-DK" dirty="0" smtClean="0"/>
            </a:br>
            <a:r>
              <a:rPr lang="da-DK" sz="2400" dirty="0" smtClean="0"/>
              <a:t>Resultatopgørelse Kommuneservice</a:t>
            </a:r>
            <a:endParaRPr lang="da-DK" sz="2400" dirty="0"/>
          </a:p>
        </p:txBody>
      </p:sp>
      <p:sp>
        <p:nvSpPr>
          <p:cNvPr id="4" name="Tekstfelt 3" title="sNr"/>
          <p:cNvSpPr txBox="1"/>
          <p:nvPr/>
        </p:nvSpPr>
        <p:spPr>
          <a:xfrm>
            <a:off x="200967" y="6561574"/>
            <a:ext cx="10148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Tekstfelt 4" title="sNr"/>
          <p:cNvSpPr txBox="1"/>
          <p:nvPr/>
        </p:nvSpPr>
        <p:spPr>
          <a:xfrm>
            <a:off x="200967" y="6561574"/>
            <a:ext cx="125460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7" name="Afrundet rektangel 6"/>
          <p:cNvSpPr/>
          <p:nvPr/>
        </p:nvSpPr>
        <p:spPr>
          <a:xfrm>
            <a:off x="4954555" y="2230753"/>
            <a:ext cx="676430" cy="403269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29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687" y="1127884"/>
            <a:ext cx="9522836" cy="1040129"/>
          </a:xfrm>
        </p:spPr>
        <p:txBody>
          <a:bodyPr/>
          <a:lstStyle/>
          <a:p>
            <a:r>
              <a:rPr lang="da-DK" dirty="0" smtClean="0"/>
              <a:t>Årsregnskab 2017</a:t>
            </a:r>
            <a:br>
              <a:rPr lang="da-DK" dirty="0" smtClean="0"/>
            </a:br>
            <a:r>
              <a:rPr lang="da-DK" sz="2400" dirty="0" smtClean="0"/>
              <a:t>Balance </a:t>
            </a:r>
            <a:r>
              <a:rPr lang="da-DK" sz="2400" dirty="0" err="1" smtClean="0"/>
              <a:t>Vestforbrænding</a:t>
            </a:r>
            <a:endParaRPr lang="da-DK" sz="2400" dirty="0"/>
          </a:p>
        </p:txBody>
      </p:sp>
      <p:sp>
        <p:nvSpPr>
          <p:cNvPr id="4" name="Tekstfelt 3" title="sNr"/>
          <p:cNvSpPr txBox="1"/>
          <p:nvPr/>
        </p:nvSpPr>
        <p:spPr>
          <a:xfrm>
            <a:off x="200967" y="6561574"/>
            <a:ext cx="10148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Tekstfelt 4" title="sNr"/>
          <p:cNvSpPr txBox="1"/>
          <p:nvPr/>
        </p:nvSpPr>
        <p:spPr>
          <a:xfrm>
            <a:off x="200967" y="6561574"/>
            <a:ext cx="125460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87" y="2233350"/>
            <a:ext cx="6253189" cy="1856235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688" y="4272906"/>
            <a:ext cx="6253189" cy="185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5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/>
              <a:t/>
            </a:r>
            <a:br>
              <a:rPr lang="da-DK" sz="2800" dirty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 sz="4500" b="1" cap="all" dirty="0" smtClean="0">
                <a:solidFill>
                  <a:srgbClr val="FFFFFF"/>
                </a:solidFill>
              </a:rPr>
              <a:t>Budget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a-DK" sz="4500" b="1" cap="all" dirty="0" smtClean="0">
                <a:solidFill>
                  <a:srgbClr val="FFFFFF"/>
                </a:solidFill>
              </a:rPr>
              <a:t>2019</a:t>
            </a:r>
            <a:endParaRPr lang="da-DK" sz="4500" dirty="0" smtClean="0"/>
          </a:p>
          <a:p>
            <a:pPr marL="0" indent="0">
              <a:buNone/>
            </a:pPr>
            <a:endParaRPr lang="da-DK" sz="2400" dirty="0" smtClean="0"/>
          </a:p>
        </p:txBody>
      </p:sp>
      <p:pic>
        <p:nvPicPr>
          <p:cNvPr id="4" name="Pladsholder til billede 3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9" r="232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930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Sommerbrunch 2018</a:t>
            </a:r>
            <a:endParaRPr lang="da-DK" dirty="0"/>
          </a:p>
        </p:txBody>
      </p:sp>
      <p:pic>
        <p:nvPicPr>
          <p:cNvPr id="13" name="Pladsholder til billede 12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3" r="23173"/>
          <a:stretch>
            <a:fillRect/>
          </a:stretch>
        </p:blipFill>
        <p:spPr/>
      </p:pic>
      <p:sp>
        <p:nvSpPr>
          <p:cNvPr id="12" name="Pladsholder til tekst 11"/>
          <p:cNvSpPr>
            <a:spLocks noGrp="1"/>
          </p:cNvSpPr>
          <p:nvPr>
            <p:ph type="body" sz="quarter" idx="15"/>
          </p:nvPr>
        </p:nvSpPr>
        <p:spPr>
          <a:xfrm>
            <a:off x="1055688" y="2297724"/>
            <a:ext cx="6406268" cy="3879478"/>
          </a:xfrm>
        </p:spPr>
        <p:txBody>
          <a:bodyPr/>
          <a:lstStyle/>
          <a:p>
            <a:r>
              <a:rPr lang="da-DK" dirty="0" smtClean="0"/>
              <a:t>KORT FRA GENERALFORSAMLING 2018, HERUNDER REGNSKAB 2017 OG BUDGET 2019</a:t>
            </a:r>
          </a:p>
          <a:p>
            <a:endParaRPr lang="da-DK" dirty="0" smtClean="0"/>
          </a:p>
          <a:p>
            <a:r>
              <a:rPr lang="da-DK" dirty="0" smtClean="0"/>
              <a:t>TILBAGEBLIK PÅ LIDT AF DET VI HAR NÅET …</a:t>
            </a:r>
          </a:p>
          <a:p>
            <a:endParaRPr lang="da-DK" dirty="0" smtClean="0"/>
          </a:p>
          <a:p>
            <a:r>
              <a:rPr lang="da-DK" dirty="0" smtClean="0"/>
              <a:t>SIDSTE NYT FRA PETERS KONTOR</a:t>
            </a:r>
          </a:p>
          <a:p>
            <a:endParaRPr lang="da-DK" dirty="0" smtClean="0"/>
          </a:p>
          <a:p>
            <a:r>
              <a:rPr lang="da-DK" dirty="0" smtClean="0"/>
              <a:t>HVAD BRINGER RESTEN AF 2018 …</a:t>
            </a:r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8962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477" y="921410"/>
            <a:ext cx="9522836" cy="1040129"/>
          </a:xfrm>
        </p:spPr>
        <p:txBody>
          <a:bodyPr/>
          <a:lstStyle/>
          <a:p>
            <a:r>
              <a:rPr lang="da-DK" dirty="0" smtClean="0"/>
              <a:t>Budget 2019</a:t>
            </a:r>
            <a:r>
              <a:rPr lang="da-DK" dirty="0"/>
              <a:t> </a:t>
            </a:r>
            <a:r>
              <a:rPr lang="da-DK" sz="2400" dirty="0" smtClean="0"/>
              <a:t>- Hovedforudsætninger</a:t>
            </a:r>
            <a:endParaRPr lang="da-DK" sz="2400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5"/>
          </p:nvPr>
        </p:nvSpPr>
        <p:spPr>
          <a:xfrm>
            <a:off x="491332" y="1718169"/>
            <a:ext cx="11453018" cy="479693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19 EJERKOMMUNER OG 930.000 INDBYGGERE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A-TAKST ER UÆNDRET PÅ 30 KR./INDBYGGER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B-TAKST STIGER FRA 350 TIL 365 KR./TON</a:t>
            </a:r>
          </a:p>
          <a:p>
            <a:pPr marL="285750" indent="-285750">
              <a:buClr>
                <a:srgbClr val="83BC30"/>
              </a:buClr>
              <a:buFont typeface="Arial" panose="020B0604020202020204" pitchFamily="34" charset="0"/>
              <a:buChar char="•"/>
            </a:pPr>
            <a:r>
              <a:rPr lang="da-DK" sz="1600" dirty="0" smtClean="0"/>
              <a:t>BORTFALD AF </a:t>
            </a:r>
            <a:r>
              <a:rPr lang="da-DK" sz="1600" dirty="0" smtClean="0">
                <a:solidFill>
                  <a:srgbClr val="FFFFFF"/>
                </a:solidFill>
              </a:rPr>
              <a:t>GRUNDBELØB TILKNYTTET ELPRODUKTION SVARENDE TIL 39,5 MIO. KR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MED AFSÆT I LOVMÆSSIGT BESTEMT FORDELING AF OMKOSTNINGER, BELASTES AFFALDSSIDEN MED 30 % OG VARMESIDEN MED 70 %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B-TAKSTEN (AFFALDSSIDEN) STIGER PRIMÆRT FORDI AT LØBENDE OPTIMERINGER IKKE KAN KOMPENSERE FOR BORTFALD AF 30 % AF GRUNDBELØBET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VARMEPRISEN I EGET NET KAN FASTHOLDES, IDET BESPARELSER OG ØGET GENNEMSNITSPRIS I EGET NET, KOMPENSERER FOR BORTFALD AF 70 % AF GRUNDBELØBET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DER ER IKKE BUDGETTERET MED LØBENDE FORRENTNING TIL VARMESIDEN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LAVERE ELLER UÆNDREDE TAKSTER I FÆLLESAKTIVITETER, -ORDNINGER OG SIDEORDNEDE AKTIVITETER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</p:txBody>
      </p:sp>
      <p:sp>
        <p:nvSpPr>
          <p:cNvPr id="4" name="Tekstfelt 3" title="sNr"/>
          <p:cNvSpPr txBox="1"/>
          <p:nvPr/>
        </p:nvSpPr>
        <p:spPr>
          <a:xfrm>
            <a:off x="200967" y="6561574"/>
            <a:ext cx="10148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Tekstfelt 4" title="sNr"/>
          <p:cNvSpPr txBox="1"/>
          <p:nvPr/>
        </p:nvSpPr>
        <p:spPr>
          <a:xfrm>
            <a:off x="200967" y="6561574"/>
            <a:ext cx="125460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5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687" y="995150"/>
            <a:ext cx="9522836" cy="1040129"/>
          </a:xfrm>
        </p:spPr>
        <p:txBody>
          <a:bodyPr/>
          <a:lstStyle/>
          <a:p>
            <a:r>
              <a:rPr lang="da-DK" dirty="0" smtClean="0"/>
              <a:t>Budget 2019</a:t>
            </a:r>
            <a:br>
              <a:rPr lang="da-DK" dirty="0" smtClean="0"/>
            </a:br>
            <a:r>
              <a:rPr lang="da-DK" sz="2400" dirty="0" smtClean="0"/>
              <a:t>Resultatopgørelse </a:t>
            </a:r>
            <a:r>
              <a:rPr lang="da-DK" sz="2400" dirty="0" err="1" smtClean="0"/>
              <a:t>Vestforbrænding</a:t>
            </a:r>
            <a:endParaRPr lang="da-DK" sz="2400" dirty="0"/>
          </a:p>
        </p:txBody>
      </p:sp>
      <p:sp>
        <p:nvSpPr>
          <p:cNvPr id="4" name="Tekstfelt 3" title="sNr"/>
          <p:cNvSpPr txBox="1"/>
          <p:nvPr/>
        </p:nvSpPr>
        <p:spPr>
          <a:xfrm>
            <a:off x="200967" y="6561574"/>
            <a:ext cx="10148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Tekstfelt 4" title="sNr"/>
          <p:cNvSpPr txBox="1"/>
          <p:nvPr/>
        </p:nvSpPr>
        <p:spPr>
          <a:xfrm>
            <a:off x="200967" y="6561574"/>
            <a:ext cx="125460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65" y="1917574"/>
            <a:ext cx="6243131" cy="439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8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Budget 2019</a:t>
            </a:r>
            <a:br>
              <a:rPr lang="da-DK" dirty="0" smtClean="0"/>
            </a:br>
            <a:r>
              <a:rPr lang="da-DK" sz="2400" dirty="0" smtClean="0"/>
              <a:t>Resultatopgørelse forretningsområder</a:t>
            </a:r>
            <a:endParaRPr lang="da-DK" sz="2400" dirty="0"/>
          </a:p>
        </p:txBody>
      </p:sp>
      <p:sp>
        <p:nvSpPr>
          <p:cNvPr id="4" name="Tekstfelt 3" title="sNr"/>
          <p:cNvSpPr txBox="1"/>
          <p:nvPr/>
        </p:nvSpPr>
        <p:spPr>
          <a:xfrm>
            <a:off x="200967" y="6561574"/>
            <a:ext cx="10148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Tekstfelt 4" title="sNr"/>
          <p:cNvSpPr txBox="1"/>
          <p:nvPr/>
        </p:nvSpPr>
        <p:spPr>
          <a:xfrm>
            <a:off x="200967" y="6561574"/>
            <a:ext cx="125460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87" y="2285999"/>
            <a:ext cx="10729660" cy="36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2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7187" y="1239339"/>
            <a:ext cx="9522836" cy="1040129"/>
          </a:xfrm>
        </p:spPr>
        <p:txBody>
          <a:bodyPr/>
          <a:lstStyle/>
          <a:p>
            <a:r>
              <a:rPr lang="da-DK" dirty="0" smtClean="0"/>
              <a:t>Budget 2019</a:t>
            </a:r>
            <a:br>
              <a:rPr lang="da-DK" dirty="0" smtClean="0"/>
            </a:br>
            <a:r>
              <a:rPr lang="da-DK" sz="2400" dirty="0" smtClean="0"/>
              <a:t>Nøgletal Energi og distribution</a:t>
            </a:r>
            <a:endParaRPr lang="da-DK" sz="2400" dirty="0"/>
          </a:p>
        </p:txBody>
      </p:sp>
      <p:sp>
        <p:nvSpPr>
          <p:cNvPr id="4" name="Tekstfelt 3" title="sNr"/>
          <p:cNvSpPr txBox="1"/>
          <p:nvPr/>
        </p:nvSpPr>
        <p:spPr>
          <a:xfrm>
            <a:off x="200967" y="6561574"/>
            <a:ext cx="10148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Tekstfelt 4" title="sNr"/>
          <p:cNvSpPr txBox="1"/>
          <p:nvPr/>
        </p:nvSpPr>
        <p:spPr>
          <a:xfrm>
            <a:off x="200967" y="6561574"/>
            <a:ext cx="125460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7" y="2320068"/>
            <a:ext cx="6792913" cy="1115441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7" y="3631776"/>
            <a:ext cx="6792913" cy="1591697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0005" y="2320068"/>
            <a:ext cx="4855795" cy="341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Budget 2019</a:t>
            </a:r>
            <a:br>
              <a:rPr lang="da-DK" dirty="0" smtClean="0"/>
            </a:br>
            <a:r>
              <a:rPr lang="da-DK" sz="2400" dirty="0" smtClean="0"/>
              <a:t>Budget Energi og distribution</a:t>
            </a:r>
            <a:endParaRPr lang="da-DK" sz="2400" dirty="0"/>
          </a:p>
        </p:txBody>
      </p:sp>
      <p:sp>
        <p:nvSpPr>
          <p:cNvPr id="4" name="Tekstfelt 3" title="sNr"/>
          <p:cNvSpPr txBox="1"/>
          <p:nvPr/>
        </p:nvSpPr>
        <p:spPr>
          <a:xfrm>
            <a:off x="200967" y="6561574"/>
            <a:ext cx="10148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Tekstfelt 4" title="sNr"/>
          <p:cNvSpPr txBox="1"/>
          <p:nvPr/>
        </p:nvSpPr>
        <p:spPr>
          <a:xfrm>
            <a:off x="200967" y="6561574"/>
            <a:ext cx="125460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87" y="2285999"/>
            <a:ext cx="10729660" cy="3667001"/>
          </a:xfrm>
          <a:prstGeom prst="rect">
            <a:avLst/>
          </a:prstGeom>
        </p:spPr>
      </p:pic>
      <p:sp>
        <p:nvSpPr>
          <p:cNvPr id="8" name="Afrundet rektangel 7"/>
          <p:cNvSpPr/>
          <p:nvPr/>
        </p:nvSpPr>
        <p:spPr>
          <a:xfrm>
            <a:off x="5722424" y="2224828"/>
            <a:ext cx="2031688" cy="386507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48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Budget 2019</a:t>
            </a:r>
            <a:br>
              <a:rPr lang="da-DK" dirty="0" smtClean="0"/>
            </a:br>
            <a:r>
              <a:rPr lang="da-DK" sz="2400" dirty="0" smtClean="0"/>
              <a:t>Nøgletal Kommuneservice</a:t>
            </a:r>
            <a:endParaRPr lang="da-DK" sz="2400" dirty="0"/>
          </a:p>
        </p:txBody>
      </p:sp>
      <p:sp>
        <p:nvSpPr>
          <p:cNvPr id="4" name="Tekstfelt 3" title="sNr"/>
          <p:cNvSpPr txBox="1"/>
          <p:nvPr/>
        </p:nvSpPr>
        <p:spPr>
          <a:xfrm>
            <a:off x="200967" y="6561574"/>
            <a:ext cx="10148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Tekstfelt 4" title="sNr"/>
          <p:cNvSpPr txBox="1"/>
          <p:nvPr/>
        </p:nvSpPr>
        <p:spPr>
          <a:xfrm>
            <a:off x="200967" y="6561574"/>
            <a:ext cx="125460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646" y="2245156"/>
            <a:ext cx="4202868" cy="2651309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686" y="3765271"/>
            <a:ext cx="6572069" cy="1305636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686" y="2245156"/>
            <a:ext cx="6572067" cy="140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7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87" y="2285999"/>
            <a:ext cx="10729660" cy="36670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Budget 2019</a:t>
            </a:r>
            <a:br>
              <a:rPr lang="da-DK" dirty="0" smtClean="0"/>
            </a:br>
            <a:r>
              <a:rPr lang="da-DK" sz="2400" dirty="0" smtClean="0"/>
              <a:t>Budget Kommuneservice</a:t>
            </a:r>
            <a:endParaRPr lang="da-DK" sz="2400" dirty="0"/>
          </a:p>
        </p:txBody>
      </p:sp>
      <p:sp>
        <p:nvSpPr>
          <p:cNvPr id="4" name="Tekstfelt 3" title="sNr"/>
          <p:cNvSpPr txBox="1"/>
          <p:nvPr/>
        </p:nvSpPr>
        <p:spPr>
          <a:xfrm>
            <a:off x="200967" y="6561574"/>
            <a:ext cx="10148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Tekstfelt 4" title="sNr"/>
          <p:cNvSpPr txBox="1"/>
          <p:nvPr/>
        </p:nvSpPr>
        <p:spPr>
          <a:xfrm>
            <a:off x="200967" y="6561574"/>
            <a:ext cx="125460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8" name="Afrundet rektangel 7"/>
          <p:cNvSpPr/>
          <p:nvPr/>
        </p:nvSpPr>
        <p:spPr>
          <a:xfrm>
            <a:off x="7744967" y="2224828"/>
            <a:ext cx="2039113" cy="39199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51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687" y="995149"/>
            <a:ext cx="9522836" cy="1040129"/>
          </a:xfrm>
        </p:spPr>
        <p:txBody>
          <a:bodyPr/>
          <a:lstStyle/>
          <a:p>
            <a:r>
              <a:rPr lang="da-DK" dirty="0" smtClean="0"/>
              <a:t>Budget 2019</a:t>
            </a:r>
            <a:br>
              <a:rPr lang="da-DK" dirty="0" smtClean="0"/>
            </a:br>
            <a:r>
              <a:rPr lang="da-DK" sz="2400" dirty="0" smtClean="0"/>
              <a:t>Investeringsbudget </a:t>
            </a:r>
            <a:r>
              <a:rPr lang="da-DK" sz="2400" dirty="0" err="1" smtClean="0"/>
              <a:t>Vestforbrænding</a:t>
            </a:r>
            <a:endParaRPr lang="da-DK" sz="2400" dirty="0"/>
          </a:p>
        </p:txBody>
      </p:sp>
      <p:sp>
        <p:nvSpPr>
          <p:cNvPr id="4" name="Tekstfelt 3" title="sNr"/>
          <p:cNvSpPr txBox="1"/>
          <p:nvPr/>
        </p:nvSpPr>
        <p:spPr>
          <a:xfrm>
            <a:off x="200967" y="6561574"/>
            <a:ext cx="10148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Tekstfelt 4" title="sNr"/>
          <p:cNvSpPr txBox="1"/>
          <p:nvPr/>
        </p:nvSpPr>
        <p:spPr>
          <a:xfrm>
            <a:off x="200967" y="6561574"/>
            <a:ext cx="125460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86" y="2120672"/>
            <a:ext cx="7608881" cy="1369599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687" y="3652506"/>
            <a:ext cx="7608880" cy="2177311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686" y="5953758"/>
            <a:ext cx="7608881" cy="29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2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Budget 2019</a:t>
            </a:r>
            <a:br>
              <a:rPr lang="da-DK" dirty="0" smtClean="0"/>
            </a:br>
            <a:r>
              <a:rPr lang="da-DK" sz="2400" dirty="0" smtClean="0"/>
              <a:t>Balancebudget </a:t>
            </a:r>
            <a:r>
              <a:rPr lang="da-DK" sz="2400" dirty="0" err="1" smtClean="0"/>
              <a:t>Vestforbrænding</a:t>
            </a:r>
            <a:endParaRPr lang="da-DK" sz="2400" dirty="0"/>
          </a:p>
        </p:txBody>
      </p:sp>
      <p:sp>
        <p:nvSpPr>
          <p:cNvPr id="4" name="Tekstfelt 3" title="sNr"/>
          <p:cNvSpPr txBox="1"/>
          <p:nvPr/>
        </p:nvSpPr>
        <p:spPr>
          <a:xfrm>
            <a:off x="200967" y="6561574"/>
            <a:ext cx="10148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Tekstfelt 4" title="sNr"/>
          <p:cNvSpPr txBox="1"/>
          <p:nvPr/>
        </p:nvSpPr>
        <p:spPr>
          <a:xfrm>
            <a:off x="200967" y="6561574"/>
            <a:ext cx="125460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88" y="2285999"/>
            <a:ext cx="7755988" cy="1918019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688" y="4379542"/>
            <a:ext cx="7755988" cy="191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2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billede 9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9" b="12319"/>
          <a:stretch>
            <a:fillRect/>
          </a:stretch>
        </p:blipFill>
        <p:spPr>
          <a:xfrm>
            <a:off x="-37112" y="741045"/>
            <a:ext cx="12193200" cy="6126480"/>
          </a:xfr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17689" y="5232689"/>
            <a:ext cx="12192000" cy="1332854"/>
          </a:xfrm>
        </p:spPr>
        <p:txBody>
          <a:bodyPr/>
          <a:lstStyle/>
          <a:p>
            <a:r>
              <a:rPr lang="da-DK" sz="4000" dirty="0" smtClean="0">
                <a:solidFill>
                  <a:schemeClr val="bg1"/>
                </a:solidFill>
              </a:rPr>
              <a:t>BARE LIDT AF HVAD VI HAR NÅET …</a:t>
            </a:r>
            <a:endParaRPr lang="da-DK" sz="4000" dirty="0">
              <a:solidFill>
                <a:schemeClr val="bg1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33178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BAC10-8C68-C54A-A15C-1CA54F70066F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srgbClr val="1A3C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srgbClr val="1A3C4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49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dsholder til billede 12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9" b="12319"/>
          <a:stretch>
            <a:fillRect/>
          </a:stretch>
        </p:blipFill>
        <p:spPr/>
      </p:pic>
      <p:sp>
        <p:nvSpPr>
          <p:cNvPr id="4" name="Pladsholder til slidenumm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33178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BAC10-8C68-C54A-A15C-1CA54F70066F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srgbClr val="1A3C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srgbClr val="1A3C4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130176" y="5208588"/>
            <a:ext cx="1185862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&gt;61% UDSORTERET TIL GENANVENDELSE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1.5 MIO MWh GRØN ENERGI</a:t>
            </a:r>
            <a:endParaRPr kumimoji="0" lang="da-DK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4997">
            <a:off x="7980113" y="605056"/>
            <a:ext cx="3921377" cy="220577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37570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BAC10-8C68-C54A-A15C-1CA54F70066F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srgbClr val="1A3C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srgbClr val="1A3C4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ladsholder til billede 1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" b="2287"/>
          <a:stretch>
            <a:fillRect/>
          </a:stretch>
        </p:blipFill>
        <p:spPr/>
      </p:pic>
      <p:pic>
        <p:nvPicPr>
          <p:cNvPr id="12" name="Pladsholder til billede 11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0" r="20510"/>
          <a:stretch>
            <a:fillRect/>
          </a:stretch>
        </p:blipFill>
        <p:spPr/>
      </p:pic>
      <p:pic>
        <p:nvPicPr>
          <p:cNvPr id="14" name="Pladsholder til billede 13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r="43495"/>
          <a:stretch/>
        </p:blipFill>
        <p:spPr>
          <a:solidFill>
            <a:schemeClr val="accent1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</p:pic>
      <p:sp>
        <p:nvSpPr>
          <p:cNvPr id="9" name="Pladsholder til tekst 8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a-DK" sz="1400" dirty="0"/>
              <a:t>ROBOTTEN ER PÅ VEJ TIL FREDERIKSSUND</a:t>
            </a:r>
          </a:p>
          <a:p>
            <a:endParaRPr lang="da-DK" sz="1400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sz="1400" dirty="0"/>
              <a:t>NY KUBETOP AF </a:t>
            </a:r>
            <a:r>
              <a:rPr lang="da-DK" sz="1400" dirty="0" smtClean="0"/>
              <a:t>60% HUSHOLDNINGSPLAST</a:t>
            </a:r>
            <a:endParaRPr lang="da-DK" sz="1400" dirty="0"/>
          </a:p>
          <a:p>
            <a:endParaRPr lang="da-DK" sz="1400" dirty="0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da-DK" sz="1400" dirty="0"/>
              <a:t>FÆLLES AFFALDSPLANER</a:t>
            </a:r>
          </a:p>
          <a:p>
            <a:pPr>
              <a:spcAft>
                <a:spcPts val="0"/>
              </a:spcAft>
            </a:pPr>
            <a:r>
              <a:rPr lang="da-DK" sz="1400" dirty="0"/>
              <a:t>TIL KOMMUNERNE</a:t>
            </a:r>
          </a:p>
          <a:p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271471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dsholder til billede 1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" b="2314"/>
          <a:stretch>
            <a:fillRect/>
          </a:stretch>
        </p:blipFill>
        <p:spPr/>
      </p:pic>
      <p:pic>
        <p:nvPicPr>
          <p:cNvPr id="11" name="Pladsholder til billede 10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7" r="23787"/>
          <a:stretch>
            <a:fillRect/>
          </a:stretch>
        </p:blipFill>
        <p:spPr/>
      </p:pic>
      <p:sp>
        <p:nvSpPr>
          <p:cNvPr id="8" name="Pladsholder til tekst 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a-DK" sz="1400" dirty="0" smtClean="0"/>
              <a:t>KRANUDSKIFTNING</a:t>
            </a:r>
          </a:p>
          <a:p>
            <a:r>
              <a:rPr lang="da-DK" dirty="0" smtClean="0"/>
              <a:t>OG DE ANDRE SMÅ &amp; STORE PROJEKTER</a:t>
            </a:r>
            <a:endParaRPr lang="da-DK" sz="1050" dirty="0" smtClean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sz="1400" dirty="0" smtClean="0"/>
              <a:t>UDBYGNING AF EGET FJERNVARMENET</a:t>
            </a:r>
          </a:p>
          <a:p>
            <a:r>
              <a:rPr lang="da-DK" dirty="0" smtClean="0"/>
              <a:t>LYNGBY-HERLEV-GLADSAXE</a:t>
            </a:r>
          </a:p>
          <a:p>
            <a:endParaRPr lang="da-DK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a-DK" sz="1400" dirty="0" err="1" smtClean="0"/>
              <a:t>ENERGIPRODUKTIOn</a:t>
            </a:r>
            <a:r>
              <a:rPr lang="da-DK" sz="1400" dirty="0" smtClean="0"/>
              <a:t> MED UDFORDRINGER</a:t>
            </a:r>
            <a:endParaRPr lang="da-DK" sz="1400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33178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BAC10-8C68-C54A-A15C-1CA54F70066F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srgbClr val="1A3C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srgbClr val="1A3C4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ladsholder til billede 14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0" r="205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972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rPr lang="da-DK" smtClean="0"/>
              <a:t>32</a:t>
            </a:fld>
            <a:endParaRPr lang="da-DK"/>
          </a:p>
        </p:txBody>
      </p:sp>
      <p:pic>
        <p:nvPicPr>
          <p:cNvPr id="10" name="Pladsholder til billede 9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7" r="23787"/>
          <a:stretch>
            <a:fillRect/>
          </a:stretch>
        </p:blipFill>
        <p:spPr/>
      </p:pic>
      <p:pic>
        <p:nvPicPr>
          <p:cNvPr id="5" name="Pladsholder til billede 4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0" r="20510"/>
          <a:stretch>
            <a:fillRect/>
          </a:stretch>
        </p:blipFill>
        <p:spPr/>
      </p:pic>
      <p:sp>
        <p:nvSpPr>
          <p:cNvPr id="6" name="Pladsholder til tekst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lvl="0">
              <a:buClr>
                <a:srgbClr val="83BC30"/>
              </a:buClr>
            </a:pPr>
            <a:r>
              <a:rPr lang="da-DK" sz="1400" dirty="0">
                <a:solidFill>
                  <a:srgbClr val="000000"/>
                </a:solidFill>
              </a:rPr>
              <a:t>BØRN, UNGE &amp; BESØGENDE I LANGE BANER</a:t>
            </a:r>
          </a:p>
          <a:p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lvl="0">
              <a:buClr>
                <a:srgbClr val="83BC30"/>
              </a:buClr>
            </a:pPr>
            <a:r>
              <a:rPr lang="da-DK" sz="1400" dirty="0">
                <a:solidFill>
                  <a:srgbClr val="000000"/>
                </a:solidFill>
              </a:rPr>
              <a:t>&gt;30 TEMAMØDER OG KONFERENCER FOR KOMMUNERNE</a:t>
            </a:r>
          </a:p>
          <a:p>
            <a:endParaRPr lang="da-DK" dirty="0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lvl="0">
              <a:spcAft>
                <a:spcPts val="0"/>
              </a:spcAft>
              <a:buClr>
                <a:srgbClr val="83BC30"/>
              </a:buClr>
            </a:pPr>
            <a:r>
              <a:rPr lang="da-DK" sz="1400" dirty="0">
                <a:solidFill>
                  <a:srgbClr val="000000"/>
                </a:solidFill>
              </a:rPr>
              <a:t>MERE KOMMUNIKATION FRA </a:t>
            </a:r>
            <a:r>
              <a:rPr lang="da-DK" sz="1400" dirty="0" smtClean="0">
                <a:solidFill>
                  <a:srgbClr val="000000"/>
                </a:solidFill>
              </a:rPr>
              <a:t>VESTFORBRÆNDING</a:t>
            </a:r>
            <a:endParaRPr lang="da-DK" dirty="0"/>
          </a:p>
        </p:txBody>
      </p:sp>
      <p:pic>
        <p:nvPicPr>
          <p:cNvPr id="12" name="Pladsholder til billede 11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0" b="50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22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dsholder til billede 1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2" r="22232"/>
          <a:stretch>
            <a:fillRect/>
          </a:stretch>
        </p:blipFill>
        <p:spPr/>
      </p:pic>
      <p:pic>
        <p:nvPicPr>
          <p:cNvPr id="14" name="Pladsholder til billede 1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r="2641" b="734"/>
          <a:stretch/>
        </p:blipFill>
        <p:spPr>
          <a:xfrm>
            <a:off x="1055688" y="1832512"/>
            <a:ext cx="2838979" cy="3708000"/>
          </a:xfrm>
          <a:solidFill>
            <a:schemeClr val="bg1">
              <a:lumMod val="65000"/>
            </a:schemeClr>
          </a:solidFill>
          <a:ln>
            <a:solidFill>
              <a:schemeClr val="accent3"/>
            </a:solidFill>
          </a:ln>
        </p:spPr>
      </p:pic>
      <p:pic>
        <p:nvPicPr>
          <p:cNvPr id="12" name="Pladsholder til billede 11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r="44918" b="3286"/>
          <a:stretch/>
        </p:blipFill>
        <p:spPr>
          <a:xfrm>
            <a:off x="8108540" y="1832512"/>
            <a:ext cx="2830393" cy="3708000"/>
          </a:xfr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8" name="Pladsholder til tekst 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da-DK" sz="1400" dirty="0" smtClean="0"/>
              <a:t>STYR PÅ DATA &amp;</a:t>
            </a:r>
          </a:p>
          <a:p>
            <a:pPr>
              <a:spcAft>
                <a:spcPts val="0"/>
              </a:spcAft>
            </a:pPr>
            <a:r>
              <a:rPr lang="da-DK" sz="1400" dirty="0" smtClean="0"/>
              <a:t>PERSONDATAFORORDNING</a:t>
            </a:r>
            <a:endParaRPr lang="da-DK" sz="1400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sz="1400" dirty="0" smtClean="0"/>
              <a:t>LEDERUDVIKLING &amp;</a:t>
            </a:r>
          </a:p>
          <a:p>
            <a:r>
              <a:rPr lang="da-DK" sz="1400" dirty="0" smtClean="0"/>
              <a:t>FRA MUS TIL US</a:t>
            </a:r>
            <a:endParaRPr lang="da-DK" sz="1400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22"/>
          </p:nvPr>
        </p:nvSpPr>
        <p:spPr>
          <a:xfrm>
            <a:off x="8187410" y="5656262"/>
            <a:ext cx="2916238" cy="796925"/>
          </a:xfrm>
        </p:spPr>
        <p:txBody>
          <a:bodyPr/>
          <a:lstStyle/>
          <a:p>
            <a:r>
              <a:rPr lang="da-DK" sz="1400" dirty="0" smtClean="0"/>
              <a:t>NY MILJØ &amp; ARBEJDSMILJØPORTAL</a:t>
            </a:r>
          </a:p>
          <a:p>
            <a:r>
              <a:rPr lang="da-DK" dirty="0" smtClean="0"/>
              <a:t>&amp; OVERGANG TIL ISO 14001:2015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33178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BAC10-8C68-C54A-A15C-1CA54F70066F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srgbClr val="1A3C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srgbClr val="1A3C4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90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7"/>
          <p:cNvSpPr>
            <a:spLocks noGrp="1"/>
          </p:cNvSpPr>
          <p:nvPr>
            <p:ph type="body" sz="quarter" idx="20"/>
          </p:nvPr>
        </p:nvSpPr>
        <p:spPr>
          <a:xfrm>
            <a:off x="4622800" y="5656263"/>
            <a:ext cx="3200400" cy="588962"/>
          </a:xfrm>
        </p:spPr>
        <p:txBody>
          <a:bodyPr/>
          <a:lstStyle/>
          <a:p>
            <a:r>
              <a:rPr lang="da-DK" sz="1400" dirty="0" smtClean="0"/>
              <a:t>AKTINDSIGTER</a:t>
            </a:r>
            <a:endParaRPr lang="da-DK" sz="1400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21"/>
          </p:nvPr>
        </p:nvSpPr>
        <p:spPr>
          <a:xfrm>
            <a:off x="921237" y="5639584"/>
            <a:ext cx="3184902" cy="813604"/>
          </a:xfrm>
        </p:spPr>
        <p:txBody>
          <a:bodyPr/>
          <a:lstStyle/>
          <a:p>
            <a:r>
              <a:rPr lang="da-DK" sz="1400" dirty="0" smtClean="0"/>
              <a:t>FORECASTSSYSTEM LAGERSYSTEM – SERVICEDESK</a:t>
            </a:r>
          </a:p>
          <a:p>
            <a:r>
              <a:rPr lang="da-DK" dirty="0" smtClean="0"/>
              <a:t>CYBERSIKKERHED</a:t>
            </a:r>
            <a:endParaRPr lang="da-DK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22"/>
          </p:nvPr>
        </p:nvSpPr>
        <p:spPr>
          <a:xfrm>
            <a:off x="8187410" y="5656262"/>
            <a:ext cx="2916238" cy="588963"/>
          </a:xfrm>
        </p:spPr>
        <p:txBody>
          <a:bodyPr/>
          <a:lstStyle/>
          <a:p>
            <a:r>
              <a:rPr lang="da-DK" sz="1400" dirty="0" smtClean="0"/>
              <a:t>REFLEKSION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33178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BAC10-8C68-C54A-A15C-1CA54F70066F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srgbClr val="1A3C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srgbClr val="1A3C4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ktangel 15"/>
          <p:cNvSpPr/>
          <p:nvPr/>
        </p:nvSpPr>
        <p:spPr>
          <a:xfrm>
            <a:off x="1055688" y="1832512"/>
            <a:ext cx="2916000" cy="37080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Pladsholder til billede 4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7" r="23787"/>
          <a:stretch>
            <a:fillRect/>
          </a:stretch>
        </p:blipFill>
        <p:spPr/>
      </p:pic>
      <p:pic>
        <p:nvPicPr>
          <p:cNvPr id="12" name="Pladsholder til billede 11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80" t="710" r="13580" b="15375"/>
          <a:stretch/>
        </p:blipFill>
        <p:spPr>
          <a:solidFill>
            <a:schemeClr val="bg1"/>
          </a:solidFill>
        </p:spPr>
      </p:pic>
      <p:sp>
        <p:nvSpPr>
          <p:cNvPr id="17" name="Afrundet rektangulær billedforklaring 16"/>
          <p:cNvSpPr/>
          <p:nvPr/>
        </p:nvSpPr>
        <p:spPr>
          <a:xfrm>
            <a:off x="8693800" y="967385"/>
            <a:ext cx="2972149" cy="749377"/>
          </a:xfrm>
          <a:prstGeom prst="wedgeRoundRectCallout">
            <a:avLst>
              <a:gd name="adj1" fmla="val 1939"/>
              <a:gd name="adj2" fmla="val 76324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da-DK" dirty="0" smtClean="0"/>
              <a:t>EFTERLEVELSE</a:t>
            </a:r>
          </a:p>
          <a:p>
            <a:pPr algn="ctr"/>
            <a:r>
              <a:rPr lang="da-DK" dirty="0" smtClean="0"/>
              <a:t>LOVMEDHOLDELIGHED</a:t>
            </a:r>
            <a:endParaRPr lang="da-DK" dirty="0"/>
          </a:p>
        </p:txBody>
      </p:sp>
      <p:pic>
        <p:nvPicPr>
          <p:cNvPr id="18" name="Pladsholder til billede 17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7" r="237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072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BAC10-8C68-C54A-A15C-1CA54F70066F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srgbClr val="1A3C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srgbClr val="1A3C4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ladsholder til billede 8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0" r="20510"/>
          <a:stretch>
            <a:fillRect/>
          </a:stretch>
        </p:blipFill>
        <p:spPr/>
      </p:pic>
      <p:sp>
        <p:nvSpPr>
          <p:cNvPr id="6" name="Pladsholder til tekst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a-DK" sz="1600" dirty="0" smtClean="0"/>
              <a:t>SOMMERFEST</a:t>
            </a:r>
            <a:endParaRPr lang="da-DK" sz="1600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sz="1600" dirty="0" smtClean="0"/>
              <a:t>SUPER KANTINE &amp; MØDESERVICE</a:t>
            </a:r>
            <a:endParaRPr lang="da-DK" sz="1600" dirty="0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a-DK" sz="1600" dirty="0" smtClean="0"/>
              <a:t>SMIL PÅ KONTOEN</a:t>
            </a:r>
          </a:p>
          <a:p>
            <a:r>
              <a:rPr lang="da-DK" sz="1600" dirty="0" smtClean="0"/>
              <a:t>1.680 + ???</a:t>
            </a:r>
            <a:endParaRPr lang="da-DK" sz="1600" dirty="0"/>
          </a:p>
        </p:txBody>
      </p:sp>
      <p:pic>
        <p:nvPicPr>
          <p:cNvPr id="12" name="Pladsholder til billede 11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1" r="10681"/>
          <a:stretch>
            <a:fillRect/>
          </a:stretch>
        </p:blipFill>
        <p:spPr>
          <a:solidFill>
            <a:schemeClr val="bg1"/>
          </a:solidFill>
        </p:spPr>
      </p:pic>
      <p:pic>
        <p:nvPicPr>
          <p:cNvPr id="10" name="Pladsholder til billede 9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1" r="106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43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ladsholder til billede 19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5" b="12335"/>
          <a:stretch>
            <a:fillRect/>
          </a:stretch>
        </p:blipFill>
        <p:spPr/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-417689" y="1575089"/>
            <a:ext cx="12192000" cy="1332854"/>
          </a:xfrm>
        </p:spPr>
        <p:txBody>
          <a:bodyPr/>
          <a:lstStyle/>
          <a:p>
            <a:r>
              <a:rPr lang="da-DK" sz="5400" dirty="0" smtClean="0">
                <a:solidFill>
                  <a:schemeClr val="bg1"/>
                </a:solidFill>
              </a:rPr>
              <a:t>Sidste nyt fra </a:t>
            </a:r>
            <a:r>
              <a:rPr lang="da-DK" sz="5400" dirty="0" err="1" smtClean="0">
                <a:solidFill>
                  <a:schemeClr val="bg1"/>
                </a:solidFill>
              </a:rPr>
              <a:t>peter’s</a:t>
            </a:r>
            <a:r>
              <a:rPr lang="da-DK" sz="5400" dirty="0" smtClean="0">
                <a:solidFill>
                  <a:schemeClr val="bg1"/>
                </a:solidFill>
              </a:rPr>
              <a:t> kontor</a:t>
            </a:r>
            <a:endParaRPr lang="da-DK" sz="5400" dirty="0">
              <a:solidFill>
                <a:schemeClr val="bg1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331788"/>
            <a:ext cx="2743200" cy="365125"/>
          </a:xfrm>
        </p:spPr>
        <p:txBody>
          <a:bodyPr/>
          <a:lstStyle/>
          <a:p>
            <a:fld id="{F50BAC10-8C68-C54A-A15C-1CA54F70066F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354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billede 4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" b="47317"/>
          <a:stretch/>
        </p:blipFill>
        <p:spPr/>
      </p:pic>
      <p:sp>
        <p:nvSpPr>
          <p:cNvPr id="3" name="Pladsholder til slide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0BAC10-8C68-C54A-A15C-1CA54F70066F}" type="slidenum">
              <a:rPr lang="da-DK" smtClean="0"/>
              <a:pPr/>
              <a:t>37</a:t>
            </a:fld>
            <a:endParaRPr lang="da-DK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01600" y="5453875"/>
            <a:ext cx="12192000" cy="1332854"/>
          </a:xfrm>
        </p:spPr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Glad kamel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sz="1050" dirty="0">
                <a:solidFill>
                  <a:schemeClr val="accent2"/>
                </a:solidFill>
              </a:rPr>
              <a:t>KØBENHAVNS </a:t>
            </a:r>
            <a:r>
              <a:rPr lang="da-DK" sz="1050" dirty="0" smtClean="0">
                <a:solidFill>
                  <a:schemeClr val="accent2"/>
                </a:solidFill>
              </a:rPr>
              <a:t>KOMMUNE - LÅNERAMME </a:t>
            </a:r>
            <a:r>
              <a:rPr lang="da-DK" sz="1050" dirty="0">
                <a:solidFill>
                  <a:schemeClr val="accent2"/>
                </a:solidFill>
              </a:rPr>
              <a:t>2017-2018 </a:t>
            </a:r>
            <a:r>
              <a:rPr lang="da-DK" sz="1050" dirty="0" smtClean="0">
                <a:solidFill>
                  <a:schemeClr val="accent2"/>
                </a:solidFill>
              </a:rPr>
              <a:t>GODKENDT – VINGE - MERE FJERNVARME I LYNGBY - HALSNÆS </a:t>
            </a:r>
            <a:r>
              <a:rPr lang="da-DK" sz="1050" dirty="0">
                <a:solidFill>
                  <a:schemeClr val="accent2"/>
                </a:solidFill>
              </a:rPr>
              <a:t>FORSYNING</a:t>
            </a:r>
            <a:br>
              <a:rPr lang="da-DK" sz="1050" dirty="0">
                <a:solidFill>
                  <a:schemeClr val="accent2"/>
                </a:solidFill>
              </a:rPr>
            </a:br>
            <a:endParaRPr lang="da-DK" sz="105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8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dsholder til billede 1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6" b="16506"/>
          <a:stretch>
            <a:fillRect/>
          </a:stretch>
        </p:blipFill>
        <p:spPr/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400" dirty="0" smtClean="0"/>
              <a:t>HVAD BRINGER RESTEN AF 2018 …</a:t>
            </a:r>
            <a:endParaRPr lang="da-DK" sz="44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331788"/>
            <a:ext cx="2743200" cy="365125"/>
          </a:xfrm>
        </p:spPr>
        <p:txBody>
          <a:bodyPr/>
          <a:lstStyle/>
          <a:p>
            <a:fld id="{F50BAC10-8C68-C54A-A15C-1CA54F70066F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683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felt 13"/>
          <p:cNvSpPr txBox="1"/>
          <p:nvPr/>
        </p:nvSpPr>
        <p:spPr>
          <a:xfrm>
            <a:off x="8114212" y="-57565"/>
            <a:ext cx="247491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AFFALDS- OG AFFALDSENERGISEKTOREN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6" name="Billed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5923" y="818756"/>
            <a:ext cx="3139712" cy="2981202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531" y="2311224"/>
            <a:ext cx="9482885" cy="3564698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76" y="4074756"/>
            <a:ext cx="2267909" cy="2164268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FFFFFF"/>
                </a:solidFill>
              </a:rPr>
              <a:t>Dynamisk </a:t>
            </a:r>
            <a:r>
              <a:rPr lang="da-DK">
                <a:solidFill>
                  <a:srgbClr val="FFFFFF"/>
                </a:solidFill>
              </a:rPr>
              <a:t>strategi </a:t>
            </a:r>
            <a:r>
              <a:rPr lang="da-DK" smtClean="0">
                <a:solidFill>
                  <a:srgbClr val="FFFFFF"/>
                </a:solidFill>
              </a:rPr>
              <a:t>2025-2030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4878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rammebetingelser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331788"/>
            <a:ext cx="2743200" cy="365125"/>
          </a:xfrm>
        </p:spPr>
        <p:txBody>
          <a:bodyPr/>
          <a:lstStyle/>
          <a:p>
            <a:fld id="{F50BAC10-8C68-C54A-A15C-1CA54F70066F}" type="slidenum">
              <a:rPr lang="da-DK" smtClean="0"/>
              <a:pPr/>
              <a:t>4</a:t>
            </a:fld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78252">
            <a:off x="908932" y="2244839"/>
            <a:ext cx="5255544" cy="2956244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4696">
            <a:off x="6207313" y="2801532"/>
            <a:ext cx="5227182" cy="294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4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>
                <a:solidFill>
                  <a:srgbClr val="FFFFFF"/>
                </a:solidFill>
              </a:rPr>
              <a:t>Bestyrelsens strategi seminar 2018</a:t>
            </a:r>
            <a:br>
              <a:rPr lang="da-DK" sz="2400" dirty="0">
                <a:solidFill>
                  <a:srgbClr val="FFFFFF"/>
                </a:solidFill>
              </a:rPr>
            </a:br>
            <a:r>
              <a:rPr lang="da-DK" sz="2400" dirty="0">
                <a:solidFill>
                  <a:srgbClr val="FFFFFF"/>
                </a:solidFill>
              </a:rPr>
              <a:t>Økonomisk strategi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rPr lang="da-DK" smtClean="0"/>
              <a:t>40</a:t>
            </a:fld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smtClean="0"/>
              <a:t>RAMMEBETINGELSER VARMESEKTOREN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87" y="2717560"/>
            <a:ext cx="6096851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4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 smtClean="0"/>
              <a:t>Bestyrelsens strategi seminar 2018</a:t>
            </a:r>
            <a:br>
              <a:rPr lang="da-DK" sz="2400" dirty="0" smtClean="0"/>
            </a:br>
            <a:r>
              <a:rPr lang="da-DK" sz="2400" dirty="0" smtClean="0"/>
              <a:t>Økonomisk strategi</a:t>
            </a:r>
            <a:endParaRPr lang="da-DK" sz="2400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rPr lang="da-DK" smtClean="0"/>
              <a:t>41</a:t>
            </a:fld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>
          <a:xfrm>
            <a:off x="1055687" y="2286000"/>
            <a:ext cx="10355652" cy="557213"/>
          </a:xfrm>
        </p:spPr>
        <p:txBody>
          <a:bodyPr/>
          <a:lstStyle/>
          <a:p>
            <a:r>
              <a:rPr lang="da-DK" dirty="0" smtClean="0"/>
              <a:t>FORRENTET INDSKUDSKAPITAL – INVESTERINGSPOTENTIALE ENERGI &amp; DISTRIBUTION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88" y="3090321"/>
            <a:ext cx="4771480" cy="2683958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622" y="3090321"/>
            <a:ext cx="4771480" cy="268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5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6136">
            <a:off x="8501722" y="2303815"/>
            <a:ext cx="2943153" cy="1655524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smtClean="0"/>
              <a:t>Potentielle INVESTERINGER</a:t>
            </a:r>
            <a:br>
              <a:rPr lang="da-DK" sz="3200" dirty="0" smtClean="0"/>
            </a:br>
            <a:r>
              <a:rPr lang="da-DK" sz="3200" dirty="0" smtClean="0"/>
              <a:t>energi- og miljøforbedringer</a:t>
            </a:r>
            <a:endParaRPr lang="da-DK" sz="3200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3"/>
          </p:nvPr>
        </p:nvSpPr>
        <p:spPr>
          <a:xfrm>
            <a:off x="1055320" y="2276669"/>
            <a:ext cx="9523203" cy="557213"/>
          </a:xfrm>
        </p:spPr>
        <p:txBody>
          <a:bodyPr/>
          <a:lstStyle/>
          <a:p>
            <a:r>
              <a:rPr lang="da-DK" dirty="0" smtClean="0"/>
              <a:t>FORRETNINGSOMRÅDE ENERGI &amp; DISTRIBUTION</a:t>
            </a:r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 dirty="0" smtClean="0"/>
          </a:p>
          <a:p>
            <a:endParaRPr lang="da-DK" dirty="0"/>
          </a:p>
          <a:p>
            <a:pPr marL="285750" lvl="0" indent="-285750">
              <a:buClr>
                <a:srgbClr val="83BC30"/>
              </a:buClr>
              <a:buFont typeface="Arial" panose="020B0604020202020204" pitchFamily="34" charset="0"/>
              <a:buChar char="•"/>
            </a:pPr>
            <a:r>
              <a:rPr lang="da-DK" sz="2000" dirty="0" smtClean="0"/>
              <a:t>OP</a:t>
            </a:r>
            <a:r>
              <a:rPr lang="da-DK" sz="2000" dirty="0" smtClean="0">
                <a:solidFill>
                  <a:srgbClr val="FFFFFF"/>
                </a:solidFill>
              </a:rPr>
              <a:t>TIMERING </a:t>
            </a:r>
            <a:r>
              <a:rPr lang="da-DK" sz="2000" dirty="0">
                <a:solidFill>
                  <a:srgbClr val="FFFFFF"/>
                </a:solidFill>
              </a:rPr>
              <a:t>AF ENERGI</a:t>
            </a:r>
            <a:r>
              <a:rPr lang="da-DK" sz="2000" i="1" dirty="0">
                <a:solidFill>
                  <a:srgbClr val="FFFFFF"/>
                </a:solidFill>
              </a:rPr>
              <a:t>PRODUKTION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smtClean="0"/>
              <a:t>OPTIMERING AF ENERGI</a:t>
            </a:r>
            <a:r>
              <a:rPr lang="da-DK" sz="2000" i="1" dirty="0" smtClean="0"/>
              <a:t>AFSÆTNING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smtClean="0"/>
              <a:t>OPTIMERING AF MILJØPROFIL</a:t>
            </a:r>
            <a:endParaRPr lang="da-DK" sz="20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9674">
            <a:off x="8698264" y="4276426"/>
            <a:ext cx="2976675" cy="167438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3652">
            <a:off x="6434459" y="3293248"/>
            <a:ext cx="2976675" cy="167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1055687" y="1159443"/>
            <a:ext cx="9522836" cy="1040129"/>
          </a:xfrm>
        </p:spPr>
        <p:txBody>
          <a:bodyPr/>
          <a:lstStyle/>
          <a:p>
            <a:r>
              <a:rPr lang="da-DK" sz="2400" dirty="0"/>
              <a:t>KVALIFICERING OG </a:t>
            </a:r>
            <a:r>
              <a:rPr lang="da-DK" sz="2400" dirty="0" smtClean="0"/>
              <a:t>INDSTILING AF INVESTERINGER                                                  </a:t>
            </a:r>
            <a:r>
              <a:rPr lang="da-DK" sz="2400" dirty="0"/>
              <a:t>PÅ BESTYRELSESMØDE 413 i SEPTEMBER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BAC10-8C68-C54A-A15C-1CA54F70066F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srgbClr val="1A3C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srgbClr val="1A3C4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Pladsholder til tekst 13"/>
          <p:cNvSpPr>
            <a:spLocks noGrp="1"/>
          </p:cNvSpPr>
          <p:nvPr>
            <p:ph type="body" sz="quarter" idx="15"/>
          </p:nvPr>
        </p:nvSpPr>
        <p:spPr>
          <a:xfrm>
            <a:off x="1055689" y="2002969"/>
            <a:ext cx="9889120" cy="3334236"/>
          </a:xfrm>
        </p:spPr>
        <p:txBody>
          <a:bodyPr/>
          <a:lstStyle/>
          <a:p>
            <a:endParaRPr lang="da-DK" dirty="0" smtClean="0"/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da-DK" sz="1600" dirty="0" smtClean="0"/>
              <a:t>SYNERGI </a:t>
            </a:r>
            <a:r>
              <a:rPr lang="da-DK" sz="1600" dirty="0"/>
              <a:t>VED RØGGASKONDENSERING (ANLÆG 6) + OPGRADERING AF </a:t>
            </a:r>
            <a:r>
              <a:rPr lang="da-DK" sz="1600" dirty="0" smtClean="0"/>
              <a:t>LUNDEBJERGVEKSLERSTATION - INVESTERING </a:t>
            </a:r>
            <a:r>
              <a:rPr lang="da-DK" sz="1600" dirty="0"/>
              <a:t>90-95 </a:t>
            </a:r>
            <a:r>
              <a:rPr lang="da-DK" sz="1600" dirty="0" smtClean="0"/>
              <a:t>MIO KR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è"/>
            </a:pPr>
            <a:r>
              <a:rPr lang="da-DK" sz="1600" i="1" dirty="0" smtClean="0"/>
              <a:t>ALTERNATIVT</a:t>
            </a:r>
            <a:r>
              <a:rPr lang="da-DK" sz="1600" dirty="0" smtClean="0"/>
              <a:t> RØGGSKONDENSERING + OPFUGTNING FORBRÆNDINGSLUFT                                   – INVESTERING 120-140 MIO KR</a:t>
            </a:r>
            <a:endParaRPr lang="da-DK" sz="1600" dirty="0"/>
          </a:p>
          <a:p>
            <a:pPr marL="342900" indent="-342900">
              <a:buFont typeface="Wingdings" panose="05000000000000000000" pitchFamily="2" charset="2"/>
              <a:buChar char="è"/>
            </a:pPr>
            <a:endParaRPr lang="da-DK" sz="1600" dirty="0" smtClean="0"/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è"/>
            </a:pPr>
            <a:r>
              <a:rPr lang="da-DK" sz="1600" dirty="0" smtClean="0"/>
              <a:t>SVOVLRECIRKULERING </a:t>
            </a:r>
            <a:r>
              <a:rPr lang="da-DK" sz="1600" dirty="0"/>
              <a:t>I FYRRUMMET TIL REDUKTION AF STRÅLINGSPART- OG </a:t>
            </a:r>
            <a:r>
              <a:rPr lang="da-DK" sz="1600" dirty="0" smtClean="0"/>
              <a:t>OVERHEDERKORROSION - INVESTERING </a:t>
            </a:r>
            <a:r>
              <a:rPr lang="da-DK" sz="1600" dirty="0"/>
              <a:t>20-30 </a:t>
            </a:r>
            <a:r>
              <a:rPr lang="da-DK" sz="1600" dirty="0" smtClean="0"/>
              <a:t>MIO KR 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è"/>
            </a:pPr>
            <a:r>
              <a:rPr lang="da-DK" sz="1600" i="1" dirty="0" smtClean="0"/>
              <a:t>ALTERNATIVT</a:t>
            </a:r>
            <a:r>
              <a:rPr lang="da-DK" sz="1600" dirty="0" smtClean="0"/>
              <a:t> ANDEN DRIFTSOPTIMERING FOR REDUKTION AF BEHOV FOR SPRÆNGNINGSRENS – INVESTERING ??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endParaRPr lang="da-DK" sz="1600" dirty="0" smtClean="0"/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da-DK" sz="1600" dirty="0" smtClean="0"/>
              <a:t>HELHEDSVURDERING AF PERSPEKTIVER I YDERLIGERE REDUKTION AF </a:t>
            </a:r>
            <a:r>
              <a:rPr lang="da-DK" sz="1600" dirty="0" err="1" smtClean="0"/>
              <a:t>NOx</a:t>
            </a:r>
            <a:r>
              <a:rPr lang="da-DK" sz="1600" dirty="0" smtClean="0"/>
              <a:t>-EMISSION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436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felt 13"/>
          <p:cNvSpPr txBox="1"/>
          <p:nvPr/>
        </p:nvSpPr>
        <p:spPr>
          <a:xfrm>
            <a:off x="8114212" y="-57565"/>
            <a:ext cx="247491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AFFALDS- OG AFFALDSENERGISEKTOREN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6" name="Billed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5923" y="818756"/>
            <a:ext cx="3139712" cy="2981202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531" y="2311224"/>
            <a:ext cx="9482885" cy="3564698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76" y="4074756"/>
            <a:ext cx="2267909" cy="2164268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FFFFFF"/>
                </a:solidFill>
              </a:rPr>
              <a:t>Dynamisk </a:t>
            </a:r>
            <a:r>
              <a:rPr lang="da-DK">
                <a:solidFill>
                  <a:srgbClr val="FFFFFF"/>
                </a:solidFill>
              </a:rPr>
              <a:t>strategi </a:t>
            </a:r>
            <a:r>
              <a:rPr lang="da-DK" smtClean="0">
                <a:solidFill>
                  <a:srgbClr val="FFFFFF"/>
                </a:solidFill>
              </a:rPr>
              <a:t>2025-2030</a:t>
            </a:r>
            <a:endParaRPr lang="da-DK" dirty="0"/>
          </a:p>
        </p:txBody>
      </p:sp>
      <p:sp>
        <p:nvSpPr>
          <p:cNvPr id="3" name="Tekstfelt 2"/>
          <p:cNvSpPr txBox="1"/>
          <p:nvPr/>
        </p:nvSpPr>
        <p:spPr>
          <a:xfrm>
            <a:off x="9046868" y="3054676"/>
            <a:ext cx="338667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500" b="1" i="0" u="none" strike="noStrike" kern="1200" cap="all" spc="0" normalizeH="0" baseline="0" noProof="0">
                <a:ln>
                  <a:noFill/>
                </a:ln>
                <a:solidFill>
                  <a:srgbClr val="83BC3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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83BC3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96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RAMMEBETINGELSER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rPr lang="da-DK" smtClean="0"/>
              <a:t>45</a:t>
            </a:fld>
            <a:endParaRPr lang="da-DK"/>
          </a:p>
        </p:txBody>
      </p:sp>
      <p:pic>
        <p:nvPicPr>
          <p:cNvPr id="14" name="Pladsholder til billede 13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0" b="4260"/>
          <a:stretch>
            <a:fillRect/>
          </a:stretch>
        </p:blipFill>
        <p:spPr/>
      </p:pic>
      <p:pic>
        <p:nvPicPr>
          <p:cNvPr id="15" name="Pladsholder til billede 14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2" b="6042"/>
          <a:stretch>
            <a:fillRect/>
          </a:stretch>
        </p:blipFill>
        <p:spPr/>
      </p:pic>
      <p:sp>
        <p:nvSpPr>
          <p:cNvPr id="12" name="Pladsholder til tekst 11"/>
          <p:cNvSpPr>
            <a:spLocks noGrp="1"/>
          </p:cNvSpPr>
          <p:nvPr>
            <p:ph type="body" sz="quarter" idx="18"/>
          </p:nvPr>
        </p:nvSpPr>
        <p:spPr>
          <a:xfrm>
            <a:off x="1054800" y="2837682"/>
            <a:ext cx="5923990" cy="3096933"/>
          </a:xfrm>
        </p:spPr>
        <p:txBody>
          <a:bodyPr/>
          <a:lstStyle/>
          <a:p>
            <a:pPr marL="285750" lvl="0" indent="-285750">
              <a:buClr>
                <a:srgbClr val="83BC30"/>
              </a:buClr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FFFFFF"/>
                </a:solidFill>
              </a:rPr>
              <a:t>FORSYNINGSSTRATEGI?!                                                                                INDTÆGTSRAMME &amp; </a:t>
            </a:r>
            <a:r>
              <a:rPr lang="da-DK" dirty="0" smtClean="0">
                <a:solidFill>
                  <a:srgbClr val="FFFFFF"/>
                </a:solidFill>
              </a:rPr>
              <a:t>BENCHMARK                     </a:t>
            </a:r>
            <a:r>
              <a:rPr lang="da-DK" dirty="0">
                <a:solidFill>
                  <a:srgbClr val="FFFFFF"/>
                </a:solidFill>
              </a:rPr>
              <a:t>– </a:t>
            </a:r>
            <a:r>
              <a:rPr lang="da-DK" dirty="0" smtClean="0">
                <a:solidFill>
                  <a:srgbClr val="FFFFFF"/>
                </a:solidFill>
              </a:rPr>
              <a:t>JA, MEN HVAD </a:t>
            </a:r>
            <a:r>
              <a:rPr lang="da-DK" dirty="0">
                <a:solidFill>
                  <a:srgbClr val="FFFFFF"/>
                </a:solidFill>
              </a:rPr>
              <a:t>MED RESTEN?</a:t>
            </a:r>
          </a:p>
          <a:p>
            <a:pPr marL="285750" indent="-285750">
              <a:buClr>
                <a:srgbClr val="83BC30"/>
              </a:buClr>
              <a:buFont typeface="Arial" panose="020B0604020202020204" pitchFamily="34" charset="0"/>
              <a:buChar char="•"/>
            </a:pPr>
            <a:endParaRPr lang="da-DK" dirty="0" smtClean="0">
              <a:solidFill>
                <a:srgbClr val="FFFFFF"/>
              </a:solidFill>
            </a:endParaRPr>
          </a:p>
          <a:p>
            <a:pPr marL="285750" indent="-285750">
              <a:buClr>
                <a:srgbClr val="83BC30"/>
              </a:buClr>
              <a:buFont typeface="Arial" panose="020B0604020202020204" pitchFamily="34" charset="0"/>
              <a:buChar char="•"/>
            </a:pPr>
            <a:r>
              <a:rPr lang="da-DK" dirty="0" smtClean="0">
                <a:solidFill>
                  <a:srgbClr val="FFFFFF"/>
                </a:solidFill>
              </a:rPr>
              <a:t>ENERGIUDSPIL </a:t>
            </a:r>
            <a:r>
              <a:rPr lang="da-DK" dirty="0">
                <a:solidFill>
                  <a:srgbClr val="FFFFFF"/>
                </a:solidFill>
              </a:rPr>
              <a:t>&amp; GRØN OMSTILLING</a:t>
            </a:r>
          </a:p>
          <a:p>
            <a:pPr marL="285750" lvl="0" indent="-285750">
              <a:buClr>
                <a:srgbClr val="83BC30"/>
              </a:buClr>
              <a:buFont typeface="Arial" panose="020B0604020202020204" pitchFamily="34" charset="0"/>
              <a:buChar char="•"/>
            </a:pPr>
            <a:endParaRPr lang="da-DK" dirty="0">
              <a:solidFill>
                <a:srgbClr val="FFFFFF"/>
              </a:solidFill>
            </a:endParaRPr>
          </a:p>
          <a:p>
            <a:pPr marL="285750" lvl="0" indent="-285750">
              <a:buClr>
                <a:srgbClr val="83BC30"/>
              </a:buClr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FFFFFF"/>
                </a:solidFill>
              </a:rPr>
              <a:t>EU CIRKULÆR ØKONOMI </a:t>
            </a:r>
            <a:r>
              <a:rPr lang="da-DK" dirty="0" smtClean="0">
                <a:solidFill>
                  <a:srgbClr val="FFFFFF"/>
                </a:solidFill>
              </a:rPr>
              <a:t>&amp; </a:t>
            </a:r>
            <a:r>
              <a:rPr lang="da-DK" dirty="0">
                <a:solidFill>
                  <a:srgbClr val="FFFFFF"/>
                </a:solidFill>
              </a:rPr>
              <a:t>MERE GENANVENDELSE</a:t>
            </a:r>
          </a:p>
          <a:p>
            <a:pPr marL="285750" lvl="0" indent="-285750">
              <a:buClr>
                <a:srgbClr val="83BC30"/>
              </a:buClr>
              <a:buFont typeface="Arial" panose="020B0604020202020204" pitchFamily="34" charset="0"/>
              <a:buChar char="•"/>
            </a:pPr>
            <a:endParaRPr lang="da-DK" dirty="0">
              <a:solidFill>
                <a:srgbClr val="FFFFFF"/>
              </a:solidFill>
            </a:endParaRPr>
          </a:p>
          <a:p>
            <a:endParaRPr lang="da-DK" dirty="0"/>
          </a:p>
        </p:txBody>
      </p:sp>
      <p:pic>
        <p:nvPicPr>
          <p:cNvPr id="20" name="Pladsholder til billede 19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" b="33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180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687" y="1902077"/>
            <a:ext cx="9522836" cy="1040129"/>
          </a:xfrm>
        </p:spPr>
        <p:txBody>
          <a:bodyPr/>
          <a:lstStyle/>
          <a:p>
            <a:r>
              <a:rPr lang="da-DK" dirty="0">
                <a:solidFill>
                  <a:srgbClr val="FFFFFF"/>
                </a:solidFill>
              </a:rPr>
              <a:t>Dynamisk strategi </a:t>
            </a:r>
            <a:r>
              <a:rPr lang="da-DK" dirty="0" smtClean="0">
                <a:solidFill>
                  <a:srgbClr val="FFFFFF"/>
                </a:solidFill>
              </a:rPr>
              <a:t>2025-2030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rPr lang="da-DK" smtClean="0"/>
              <a:t>46</a:t>
            </a:fld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>
          <a:xfrm>
            <a:off x="1055688" y="3233571"/>
            <a:ext cx="9523203" cy="2772314"/>
          </a:xfrm>
        </p:spPr>
        <p:txBody>
          <a:bodyPr/>
          <a:lstStyle/>
          <a:p>
            <a:r>
              <a:rPr lang="da-DK" sz="2000" b="1" dirty="0" smtClean="0">
                <a:solidFill>
                  <a:schemeClr val="bg1"/>
                </a:solidFill>
              </a:rPr>
              <a:t>GENNEMSIGTIGHED/</a:t>
            </a:r>
            <a:r>
              <a:rPr lang="da-DK" sz="2000" b="1" dirty="0" smtClean="0"/>
              <a:t>TRANSPERANS</a:t>
            </a:r>
          </a:p>
          <a:p>
            <a:r>
              <a:rPr lang="da-DK" sz="2000" b="1" dirty="0" smtClean="0">
                <a:solidFill>
                  <a:schemeClr val="bg1"/>
                </a:solidFill>
              </a:rPr>
              <a:t>GOD LEDELSE/</a:t>
            </a:r>
            <a:r>
              <a:rPr lang="da-DK" sz="2000" b="1" dirty="0" smtClean="0"/>
              <a:t>GOVERNANCE</a:t>
            </a:r>
            <a:r>
              <a:rPr lang="da-DK" sz="20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da-DK" sz="2000" b="1" dirty="0" smtClean="0">
                <a:solidFill>
                  <a:schemeClr val="bg1"/>
                </a:solidFill>
              </a:rPr>
              <a:t>EFTERLEVELSE/</a:t>
            </a:r>
            <a:r>
              <a:rPr lang="da-DK" sz="2000" b="1" dirty="0" smtClean="0"/>
              <a:t>COMPLIANCE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b="1" dirty="0"/>
          </a:p>
          <a:p>
            <a:endParaRPr lang="da-DK" dirty="0"/>
          </a:p>
        </p:txBody>
      </p:sp>
      <p:sp>
        <p:nvSpPr>
          <p:cNvPr id="6" name="Afrundet rektangulær billedforklaring 5"/>
          <p:cNvSpPr/>
          <p:nvPr/>
        </p:nvSpPr>
        <p:spPr>
          <a:xfrm>
            <a:off x="8330152" y="1142575"/>
            <a:ext cx="2811982" cy="519247"/>
          </a:xfrm>
          <a:prstGeom prst="wedgeRoundRectCallout">
            <a:avLst>
              <a:gd name="adj1" fmla="val 2340"/>
              <a:gd name="adj2" fmla="val 79606"/>
              <a:gd name="adj3" fmla="val 16667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da-DK" dirty="0" smtClean="0"/>
              <a:t>PÅ DE INDRE LINIER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740" y="3039328"/>
            <a:ext cx="5035732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4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dirty="0">
                <a:solidFill>
                  <a:srgbClr val="FFFFFF"/>
                </a:solidFill>
              </a:rPr>
              <a:t>Bestyrelsens strategi seminar 2018</a:t>
            </a:r>
            <a:br>
              <a:rPr lang="da-DK" sz="2400" dirty="0">
                <a:solidFill>
                  <a:srgbClr val="FFFFFF"/>
                </a:solidFill>
              </a:rPr>
            </a:br>
            <a:r>
              <a:rPr lang="da-DK" sz="2400" dirty="0" smtClean="0">
                <a:solidFill>
                  <a:srgbClr val="FFFFFF"/>
                </a:solidFill>
              </a:rPr>
              <a:t>INTERESSEVARETAGELSE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rPr lang="da-DK" smtClean="0"/>
              <a:t>47</a:t>
            </a:fld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88" y="2435288"/>
            <a:ext cx="6096851" cy="3429479"/>
          </a:xfrm>
          <a:prstGeom prst="rect">
            <a:avLst/>
          </a:prstGeom>
        </p:spPr>
      </p:pic>
      <p:grpSp>
        <p:nvGrpSpPr>
          <p:cNvPr id="13" name="Gruppe 12"/>
          <p:cNvGrpSpPr/>
          <p:nvPr/>
        </p:nvGrpSpPr>
        <p:grpSpPr>
          <a:xfrm>
            <a:off x="7651102" y="2435288"/>
            <a:ext cx="3890865" cy="1334279"/>
            <a:chOff x="7651102" y="2435288"/>
            <a:chExt cx="3890865" cy="1334279"/>
          </a:xfrm>
        </p:grpSpPr>
        <p:sp>
          <p:nvSpPr>
            <p:cNvPr id="7" name="Afrundet rektangulær billedforklaring 6"/>
            <p:cNvSpPr/>
            <p:nvPr/>
          </p:nvSpPr>
          <p:spPr>
            <a:xfrm>
              <a:off x="7651102" y="2435288"/>
              <a:ext cx="3890865" cy="1334279"/>
            </a:xfrm>
            <a:prstGeom prst="wedgeRoundRectCallout">
              <a:avLst>
                <a:gd name="adj1" fmla="val -5725"/>
                <a:gd name="adj2" fmla="val 70892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endParaRPr lang="da-DK"/>
            </a:p>
          </p:txBody>
        </p:sp>
        <p:pic>
          <p:nvPicPr>
            <p:cNvPr id="10" name="Billede 9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893" y="2604818"/>
              <a:ext cx="2525935" cy="995218"/>
            </a:xfrm>
            <a:prstGeom prst="rect">
              <a:avLst/>
            </a:prstGeom>
          </p:spPr>
        </p:pic>
      </p:grpSp>
      <p:grpSp>
        <p:nvGrpSpPr>
          <p:cNvPr id="12" name="Gruppe 11"/>
          <p:cNvGrpSpPr/>
          <p:nvPr/>
        </p:nvGrpSpPr>
        <p:grpSpPr>
          <a:xfrm>
            <a:off x="7651102" y="4530488"/>
            <a:ext cx="3890865" cy="1334279"/>
            <a:chOff x="7651102" y="4530488"/>
            <a:chExt cx="3890865" cy="1334279"/>
          </a:xfrm>
        </p:grpSpPr>
        <p:sp>
          <p:nvSpPr>
            <p:cNvPr id="9" name="Afrundet rektangulær billedforklaring 8"/>
            <p:cNvSpPr/>
            <p:nvPr/>
          </p:nvSpPr>
          <p:spPr>
            <a:xfrm>
              <a:off x="7651102" y="4530488"/>
              <a:ext cx="3890865" cy="1334279"/>
            </a:xfrm>
            <a:prstGeom prst="wedgeRoundRectCallout">
              <a:avLst>
                <a:gd name="adj1" fmla="val 2908"/>
                <a:gd name="adj2" fmla="val -78758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endParaRPr lang="da-DK"/>
            </a:p>
          </p:txBody>
        </p:sp>
        <p:pic>
          <p:nvPicPr>
            <p:cNvPr id="11" name="Billed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9824" y="4859966"/>
              <a:ext cx="3239509" cy="6753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221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BAC10-8C68-C54A-A15C-1CA54F70066F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srgbClr val="1A3C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srgbClr val="1A3C4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ladsholder til billede 1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2" r="32432"/>
          <a:stretch>
            <a:fillRect/>
          </a:stretch>
        </p:blipFill>
        <p:spPr/>
      </p:pic>
      <p:pic>
        <p:nvPicPr>
          <p:cNvPr id="13" name="Pladsholder til billede 12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0" r="20510"/>
          <a:stretch>
            <a:fillRect/>
          </a:stretch>
        </p:blipFill>
        <p:spPr/>
      </p:pic>
      <p:pic>
        <p:nvPicPr>
          <p:cNvPr id="15" name="Pladsholder til billede 14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5" r="25425"/>
          <a:stretch>
            <a:fillRect/>
          </a:stretch>
        </p:blipFill>
        <p:spPr/>
      </p:pic>
      <p:sp>
        <p:nvSpPr>
          <p:cNvPr id="10" name="Pladsholder til tekst 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a-DK" sz="3600" dirty="0" smtClean="0"/>
              <a:t>AV MILJØ</a:t>
            </a:r>
            <a:endParaRPr lang="da-DK" sz="3600" dirty="0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sz="3600" dirty="0" smtClean="0"/>
              <a:t>SMOKA</a:t>
            </a:r>
            <a:endParaRPr lang="da-DK" sz="3600" dirty="0"/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a-DK" sz="3600" dirty="0" smtClean="0"/>
              <a:t>AFATEK</a:t>
            </a:r>
            <a:endParaRPr lang="da-DK" sz="3600" dirty="0"/>
          </a:p>
        </p:txBody>
      </p:sp>
    </p:spTree>
    <p:extLst>
      <p:ext uri="{BB962C8B-B14F-4D97-AF65-F5344CB8AC3E}">
        <p14:creationId xmlns:p14="http://schemas.microsoft.com/office/powerpoint/2010/main" val="285592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687" y="971391"/>
            <a:ext cx="9545287" cy="1040129"/>
          </a:xfrm>
        </p:spPr>
        <p:txBody>
          <a:bodyPr/>
          <a:lstStyle/>
          <a:p>
            <a:pPr algn="ctr"/>
            <a:r>
              <a:rPr lang="da-DK" dirty="0" smtClean="0"/>
              <a:t>Kulturmåling 2018 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BAC10-8C68-C54A-A15C-1CA54F70066F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srgbClr val="1A3C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srgbClr val="1A3C4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1940560" y="97139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234" y="1796361"/>
            <a:ext cx="489499" cy="489499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3043570" y="6013077"/>
            <a:ext cx="83851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A3C46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Målingen kører fra 8. oktober – 26. oktober </a:t>
            </a:r>
            <a:endParaRPr kumimoji="0" lang="da-DK" sz="1800" b="1" i="1" u="none" strike="noStrike" kern="1200" cap="none" spc="0" normalizeH="0" baseline="0" noProof="0" dirty="0">
              <a:ln>
                <a:noFill/>
              </a:ln>
              <a:solidFill>
                <a:srgbClr val="1A3C46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0" name="Freeform 805"/>
          <p:cNvSpPr>
            <a:spLocks noEditPoints="1"/>
          </p:cNvSpPr>
          <p:nvPr/>
        </p:nvSpPr>
        <p:spPr bwMode="auto">
          <a:xfrm>
            <a:off x="8594546" y="1845789"/>
            <a:ext cx="297180" cy="297180"/>
          </a:xfrm>
          <a:custGeom>
            <a:avLst/>
            <a:gdLst>
              <a:gd name="T0" fmla="*/ 191 w 203"/>
              <a:gd name="T1" fmla="*/ 144 h 197"/>
              <a:gd name="T2" fmla="*/ 127 w 203"/>
              <a:gd name="T3" fmla="*/ 89 h 197"/>
              <a:gd name="T4" fmla="*/ 125 w 203"/>
              <a:gd name="T5" fmla="*/ 87 h 197"/>
              <a:gd name="T6" fmla="*/ 107 w 203"/>
              <a:gd name="T7" fmla="*/ 71 h 197"/>
              <a:gd name="T8" fmla="*/ 97 w 203"/>
              <a:gd name="T9" fmla="*/ 16 h 197"/>
              <a:gd name="T10" fmla="*/ 58 w 203"/>
              <a:gd name="T11" fmla="*/ 0 h 197"/>
              <a:gd name="T12" fmla="*/ 47 w 203"/>
              <a:gd name="T13" fmla="*/ 1 h 197"/>
              <a:gd name="T14" fmla="*/ 45 w 203"/>
              <a:gd name="T15" fmla="*/ 3 h 197"/>
              <a:gd name="T16" fmla="*/ 46 w 203"/>
              <a:gd name="T17" fmla="*/ 5 h 197"/>
              <a:gd name="T18" fmla="*/ 69 w 203"/>
              <a:gd name="T19" fmla="*/ 29 h 197"/>
              <a:gd name="T20" fmla="*/ 74 w 203"/>
              <a:gd name="T21" fmla="*/ 52 h 197"/>
              <a:gd name="T22" fmla="*/ 55 w 203"/>
              <a:gd name="T23" fmla="*/ 72 h 197"/>
              <a:gd name="T24" fmla="*/ 32 w 203"/>
              <a:gd name="T25" fmla="*/ 67 h 197"/>
              <a:gd name="T26" fmla="*/ 8 w 203"/>
              <a:gd name="T27" fmla="*/ 43 h 197"/>
              <a:gd name="T28" fmla="*/ 5 w 203"/>
              <a:gd name="T29" fmla="*/ 43 h 197"/>
              <a:gd name="T30" fmla="*/ 3 w 203"/>
              <a:gd name="T31" fmla="*/ 45 h 197"/>
              <a:gd name="T32" fmla="*/ 18 w 203"/>
              <a:gd name="T33" fmla="*/ 95 h 197"/>
              <a:gd name="T34" fmla="*/ 54 w 203"/>
              <a:gd name="T35" fmla="*/ 107 h 197"/>
              <a:gd name="T36" fmla="*/ 54 w 203"/>
              <a:gd name="T37" fmla="*/ 107 h 197"/>
              <a:gd name="T38" fmla="*/ 74 w 203"/>
              <a:gd name="T39" fmla="*/ 105 h 197"/>
              <a:gd name="T40" fmla="*/ 147 w 203"/>
              <a:gd name="T41" fmla="*/ 188 h 197"/>
              <a:gd name="T42" fmla="*/ 169 w 203"/>
              <a:gd name="T43" fmla="*/ 197 h 197"/>
              <a:gd name="T44" fmla="*/ 191 w 203"/>
              <a:gd name="T45" fmla="*/ 188 h 197"/>
              <a:gd name="T46" fmla="*/ 191 w 203"/>
              <a:gd name="T47" fmla="*/ 144 h 197"/>
              <a:gd name="T48" fmla="*/ 174 w 203"/>
              <a:gd name="T49" fmla="*/ 172 h 197"/>
              <a:gd name="T50" fmla="*/ 163 w 203"/>
              <a:gd name="T51" fmla="*/ 172 h 197"/>
              <a:gd name="T52" fmla="*/ 163 w 203"/>
              <a:gd name="T53" fmla="*/ 172 h 197"/>
              <a:gd name="T54" fmla="*/ 163 w 203"/>
              <a:gd name="T55" fmla="*/ 161 h 197"/>
              <a:gd name="T56" fmla="*/ 174 w 203"/>
              <a:gd name="T57" fmla="*/ 161 h 197"/>
              <a:gd name="T58" fmla="*/ 174 w 203"/>
              <a:gd name="T59" fmla="*/ 161 h 197"/>
              <a:gd name="T60" fmla="*/ 174 w 203"/>
              <a:gd name="T61" fmla="*/ 172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03" h="197">
                <a:moveTo>
                  <a:pt x="191" y="144"/>
                </a:moveTo>
                <a:cubicBezTo>
                  <a:pt x="127" y="89"/>
                  <a:pt x="127" y="89"/>
                  <a:pt x="127" y="89"/>
                </a:cubicBezTo>
                <a:cubicBezTo>
                  <a:pt x="125" y="87"/>
                  <a:pt x="125" y="87"/>
                  <a:pt x="125" y="87"/>
                </a:cubicBezTo>
                <a:cubicBezTo>
                  <a:pt x="107" y="71"/>
                  <a:pt x="107" y="71"/>
                  <a:pt x="107" y="71"/>
                </a:cubicBezTo>
                <a:cubicBezTo>
                  <a:pt x="109" y="61"/>
                  <a:pt x="113" y="32"/>
                  <a:pt x="97" y="16"/>
                </a:cubicBezTo>
                <a:cubicBezTo>
                  <a:pt x="87" y="6"/>
                  <a:pt x="73" y="0"/>
                  <a:pt x="58" y="0"/>
                </a:cubicBezTo>
                <a:cubicBezTo>
                  <a:pt x="54" y="0"/>
                  <a:pt x="51" y="0"/>
                  <a:pt x="47" y="1"/>
                </a:cubicBezTo>
                <a:cubicBezTo>
                  <a:pt x="46" y="1"/>
                  <a:pt x="45" y="2"/>
                  <a:pt x="45" y="3"/>
                </a:cubicBezTo>
                <a:cubicBezTo>
                  <a:pt x="45" y="4"/>
                  <a:pt x="45" y="5"/>
                  <a:pt x="46" y="5"/>
                </a:cubicBezTo>
                <a:cubicBezTo>
                  <a:pt x="69" y="29"/>
                  <a:pt x="69" y="29"/>
                  <a:pt x="69" y="29"/>
                </a:cubicBezTo>
                <a:cubicBezTo>
                  <a:pt x="74" y="52"/>
                  <a:pt x="74" y="52"/>
                  <a:pt x="74" y="52"/>
                </a:cubicBezTo>
                <a:cubicBezTo>
                  <a:pt x="55" y="72"/>
                  <a:pt x="55" y="72"/>
                  <a:pt x="55" y="72"/>
                </a:cubicBezTo>
                <a:cubicBezTo>
                  <a:pt x="32" y="67"/>
                  <a:pt x="32" y="67"/>
                  <a:pt x="32" y="67"/>
                </a:cubicBezTo>
                <a:cubicBezTo>
                  <a:pt x="8" y="43"/>
                  <a:pt x="8" y="43"/>
                  <a:pt x="8" y="43"/>
                </a:cubicBezTo>
                <a:cubicBezTo>
                  <a:pt x="7" y="42"/>
                  <a:pt x="6" y="42"/>
                  <a:pt x="5" y="43"/>
                </a:cubicBezTo>
                <a:cubicBezTo>
                  <a:pt x="4" y="43"/>
                  <a:pt x="3" y="44"/>
                  <a:pt x="3" y="45"/>
                </a:cubicBezTo>
                <a:cubicBezTo>
                  <a:pt x="0" y="63"/>
                  <a:pt x="5" y="82"/>
                  <a:pt x="18" y="95"/>
                </a:cubicBezTo>
                <a:cubicBezTo>
                  <a:pt x="26" y="103"/>
                  <a:pt x="38" y="107"/>
                  <a:pt x="54" y="107"/>
                </a:cubicBezTo>
                <a:cubicBezTo>
                  <a:pt x="54" y="107"/>
                  <a:pt x="54" y="107"/>
                  <a:pt x="54" y="107"/>
                </a:cubicBezTo>
                <a:cubicBezTo>
                  <a:pt x="60" y="107"/>
                  <a:pt x="67" y="106"/>
                  <a:pt x="74" y="105"/>
                </a:cubicBezTo>
                <a:cubicBezTo>
                  <a:pt x="147" y="188"/>
                  <a:pt x="147" y="188"/>
                  <a:pt x="147" y="188"/>
                </a:cubicBezTo>
                <a:cubicBezTo>
                  <a:pt x="153" y="194"/>
                  <a:pt x="160" y="197"/>
                  <a:pt x="169" y="197"/>
                </a:cubicBezTo>
                <a:cubicBezTo>
                  <a:pt x="177" y="197"/>
                  <a:pt x="185" y="194"/>
                  <a:pt x="191" y="188"/>
                </a:cubicBezTo>
                <a:cubicBezTo>
                  <a:pt x="203" y="176"/>
                  <a:pt x="203" y="156"/>
                  <a:pt x="191" y="144"/>
                </a:cubicBezTo>
                <a:close/>
                <a:moveTo>
                  <a:pt x="174" y="172"/>
                </a:moveTo>
                <a:cubicBezTo>
                  <a:pt x="171" y="175"/>
                  <a:pt x="166" y="175"/>
                  <a:pt x="163" y="172"/>
                </a:cubicBezTo>
                <a:cubicBezTo>
                  <a:pt x="163" y="172"/>
                  <a:pt x="163" y="172"/>
                  <a:pt x="163" y="172"/>
                </a:cubicBezTo>
                <a:cubicBezTo>
                  <a:pt x="160" y="169"/>
                  <a:pt x="160" y="164"/>
                  <a:pt x="163" y="161"/>
                </a:cubicBezTo>
                <a:cubicBezTo>
                  <a:pt x="166" y="158"/>
                  <a:pt x="171" y="158"/>
                  <a:pt x="174" y="161"/>
                </a:cubicBezTo>
                <a:cubicBezTo>
                  <a:pt x="174" y="161"/>
                  <a:pt x="174" y="161"/>
                  <a:pt x="174" y="161"/>
                </a:cubicBezTo>
                <a:cubicBezTo>
                  <a:pt x="177" y="164"/>
                  <a:pt x="177" y="169"/>
                  <a:pt x="174" y="1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60365" tIns="30183" rIns="60365" bIns="3018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1" name="Gruppe 10"/>
          <p:cNvGrpSpPr/>
          <p:nvPr/>
        </p:nvGrpSpPr>
        <p:grpSpPr>
          <a:xfrm>
            <a:off x="3029158" y="1806085"/>
            <a:ext cx="336681" cy="410869"/>
            <a:chOff x="8555119" y="2883368"/>
            <a:chExt cx="155527" cy="163934"/>
          </a:xfrm>
          <a:solidFill>
            <a:schemeClr val="bg1"/>
          </a:solidFill>
        </p:grpSpPr>
        <p:sp>
          <p:nvSpPr>
            <p:cNvPr id="12" name="Freeform 215"/>
            <p:cNvSpPr>
              <a:spLocks/>
            </p:cNvSpPr>
            <p:nvPr/>
          </p:nvSpPr>
          <p:spPr bwMode="auto">
            <a:xfrm>
              <a:off x="8613967" y="3017877"/>
              <a:ext cx="96679" cy="12612"/>
            </a:xfrm>
            <a:custGeom>
              <a:avLst/>
              <a:gdLst>
                <a:gd name="T0" fmla="*/ 107 w 114"/>
                <a:gd name="T1" fmla="*/ 0 h 14"/>
                <a:gd name="T2" fmla="*/ 7 w 114"/>
                <a:gd name="T3" fmla="*/ 0 h 14"/>
                <a:gd name="T4" fmla="*/ 0 w 114"/>
                <a:gd name="T5" fmla="*/ 7 h 14"/>
                <a:gd name="T6" fmla="*/ 7 w 114"/>
                <a:gd name="T7" fmla="*/ 14 h 14"/>
                <a:gd name="T8" fmla="*/ 107 w 114"/>
                <a:gd name="T9" fmla="*/ 14 h 14"/>
                <a:gd name="T10" fmla="*/ 114 w 114"/>
                <a:gd name="T11" fmla="*/ 7 h 14"/>
                <a:gd name="T12" fmla="*/ 107 w 114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14">
                  <a:moveTo>
                    <a:pt x="10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07" y="14"/>
                    <a:pt x="107" y="14"/>
                    <a:pt x="107" y="14"/>
                  </a:cubicBezTo>
                  <a:cubicBezTo>
                    <a:pt x="111" y="14"/>
                    <a:pt x="114" y="11"/>
                    <a:pt x="114" y="7"/>
                  </a:cubicBezTo>
                  <a:cubicBezTo>
                    <a:pt x="114" y="3"/>
                    <a:pt x="111" y="0"/>
                    <a:pt x="1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46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3" name="Freeform 216"/>
            <p:cNvSpPr>
              <a:spLocks/>
            </p:cNvSpPr>
            <p:nvPr/>
          </p:nvSpPr>
          <p:spPr bwMode="auto">
            <a:xfrm>
              <a:off x="8613967" y="2963235"/>
              <a:ext cx="96679" cy="12612"/>
            </a:xfrm>
            <a:custGeom>
              <a:avLst/>
              <a:gdLst>
                <a:gd name="T0" fmla="*/ 107 w 114"/>
                <a:gd name="T1" fmla="*/ 0 h 14"/>
                <a:gd name="T2" fmla="*/ 7 w 114"/>
                <a:gd name="T3" fmla="*/ 0 h 14"/>
                <a:gd name="T4" fmla="*/ 0 w 114"/>
                <a:gd name="T5" fmla="*/ 7 h 14"/>
                <a:gd name="T6" fmla="*/ 7 w 114"/>
                <a:gd name="T7" fmla="*/ 14 h 14"/>
                <a:gd name="T8" fmla="*/ 107 w 114"/>
                <a:gd name="T9" fmla="*/ 14 h 14"/>
                <a:gd name="T10" fmla="*/ 114 w 114"/>
                <a:gd name="T11" fmla="*/ 7 h 14"/>
                <a:gd name="T12" fmla="*/ 107 w 114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14">
                  <a:moveTo>
                    <a:pt x="10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07" y="14"/>
                    <a:pt x="107" y="14"/>
                    <a:pt x="107" y="14"/>
                  </a:cubicBezTo>
                  <a:cubicBezTo>
                    <a:pt x="111" y="14"/>
                    <a:pt x="114" y="11"/>
                    <a:pt x="114" y="7"/>
                  </a:cubicBezTo>
                  <a:cubicBezTo>
                    <a:pt x="114" y="3"/>
                    <a:pt x="111" y="0"/>
                    <a:pt x="1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46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" name="Freeform 217"/>
            <p:cNvSpPr>
              <a:spLocks/>
            </p:cNvSpPr>
            <p:nvPr/>
          </p:nvSpPr>
          <p:spPr bwMode="auto">
            <a:xfrm>
              <a:off x="8613967" y="2904387"/>
              <a:ext cx="96679" cy="12612"/>
            </a:xfrm>
            <a:custGeom>
              <a:avLst/>
              <a:gdLst>
                <a:gd name="T0" fmla="*/ 7 w 114"/>
                <a:gd name="T1" fmla="*/ 14 h 14"/>
                <a:gd name="T2" fmla="*/ 107 w 114"/>
                <a:gd name="T3" fmla="*/ 14 h 14"/>
                <a:gd name="T4" fmla="*/ 114 w 114"/>
                <a:gd name="T5" fmla="*/ 7 h 14"/>
                <a:gd name="T6" fmla="*/ 107 w 114"/>
                <a:gd name="T7" fmla="*/ 0 h 14"/>
                <a:gd name="T8" fmla="*/ 7 w 114"/>
                <a:gd name="T9" fmla="*/ 0 h 14"/>
                <a:gd name="T10" fmla="*/ 0 w 114"/>
                <a:gd name="T11" fmla="*/ 7 h 14"/>
                <a:gd name="T12" fmla="*/ 7 w 11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14">
                  <a:moveTo>
                    <a:pt x="7" y="14"/>
                  </a:moveTo>
                  <a:cubicBezTo>
                    <a:pt x="107" y="14"/>
                    <a:pt x="107" y="14"/>
                    <a:pt x="107" y="14"/>
                  </a:cubicBezTo>
                  <a:cubicBezTo>
                    <a:pt x="111" y="14"/>
                    <a:pt x="114" y="11"/>
                    <a:pt x="114" y="7"/>
                  </a:cubicBezTo>
                  <a:cubicBezTo>
                    <a:pt x="114" y="3"/>
                    <a:pt x="111" y="0"/>
                    <a:pt x="10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46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" name="Freeform 218"/>
            <p:cNvSpPr>
              <a:spLocks noEditPoints="1"/>
            </p:cNvSpPr>
            <p:nvPr/>
          </p:nvSpPr>
          <p:spPr bwMode="auto">
            <a:xfrm>
              <a:off x="8555119" y="2946419"/>
              <a:ext cx="46239" cy="46239"/>
            </a:xfrm>
            <a:custGeom>
              <a:avLst/>
              <a:gdLst>
                <a:gd name="T0" fmla="*/ 48 w 55"/>
                <a:gd name="T1" fmla="*/ 0 h 55"/>
                <a:gd name="T2" fmla="*/ 7 w 55"/>
                <a:gd name="T3" fmla="*/ 0 h 55"/>
                <a:gd name="T4" fmla="*/ 0 w 55"/>
                <a:gd name="T5" fmla="*/ 7 h 55"/>
                <a:gd name="T6" fmla="*/ 0 w 55"/>
                <a:gd name="T7" fmla="*/ 48 h 55"/>
                <a:gd name="T8" fmla="*/ 7 w 55"/>
                <a:gd name="T9" fmla="*/ 55 h 55"/>
                <a:gd name="T10" fmla="*/ 48 w 55"/>
                <a:gd name="T11" fmla="*/ 55 h 55"/>
                <a:gd name="T12" fmla="*/ 55 w 55"/>
                <a:gd name="T13" fmla="*/ 48 h 55"/>
                <a:gd name="T14" fmla="*/ 55 w 55"/>
                <a:gd name="T15" fmla="*/ 7 h 55"/>
                <a:gd name="T16" fmla="*/ 48 w 55"/>
                <a:gd name="T17" fmla="*/ 0 h 55"/>
                <a:gd name="T18" fmla="*/ 41 w 55"/>
                <a:gd name="T19" fmla="*/ 41 h 55"/>
                <a:gd name="T20" fmla="*/ 14 w 55"/>
                <a:gd name="T21" fmla="*/ 41 h 55"/>
                <a:gd name="T22" fmla="*/ 14 w 55"/>
                <a:gd name="T23" fmla="*/ 14 h 55"/>
                <a:gd name="T24" fmla="*/ 41 w 55"/>
                <a:gd name="T25" fmla="*/ 14 h 55"/>
                <a:gd name="T26" fmla="*/ 41 w 55"/>
                <a:gd name="T27" fmla="*/ 4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" h="55">
                  <a:moveTo>
                    <a:pt x="4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3" y="55"/>
                    <a:pt x="7" y="55"/>
                  </a:cubicBezTo>
                  <a:cubicBezTo>
                    <a:pt x="48" y="55"/>
                    <a:pt x="48" y="55"/>
                    <a:pt x="48" y="55"/>
                  </a:cubicBezTo>
                  <a:cubicBezTo>
                    <a:pt x="52" y="55"/>
                    <a:pt x="55" y="52"/>
                    <a:pt x="55" y="48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5" y="3"/>
                    <a:pt x="52" y="0"/>
                    <a:pt x="48" y="0"/>
                  </a:cubicBezTo>
                  <a:close/>
                  <a:moveTo>
                    <a:pt x="41" y="41"/>
                  </a:moveTo>
                  <a:cubicBezTo>
                    <a:pt x="14" y="41"/>
                    <a:pt x="14" y="41"/>
                    <a:pt x="14" y="4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41" y="14"/>
                    <a:pt x="41" y="14"/>
                    <a:pt x="41" y="14"/>
                  </a:cubicBezTo>
                  <a:lnTo>
                    <a:pt x="41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46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" name="Freeform 219"/>
            <p:cNvSpPr>
              <a:spLocks noEditPoints="1"/>
            </p:cNvSpPr>
            <p:nvPr/>
          </p:nvSpPr>
          <p:spPr bwMode="auto">
            <a:xfrm>
              <a:off x="8555119" y="3001063"/>
              <a:ext cx="46239" cy="46239"/>
            </a:xfrm>
            <a:custGeom>
              <a:avLst/>
              <a:gdLst>
                <a:gd name="T0" fmla="*/ 48 w 55"/>
                <a:gd name="T1" fmla="*/ 0 h 55"/>
                <a:gd name="T2" fmla="*/ 7 w 55"/>
                <a:gd name="T3" fmla="*/ 0 h 55"/>
                <a:gd name="T4" fmla="*/ 0 w 55"/>
                <a:gd name="T5" fmla="*/ 7 h 55"/>
                <a:gd name="T6" fmla="*/ 0 w 55"/>
                <a:gd name="T7" fmla="*/ 48 h 55"/>
                <a:gd name="T8" fmla="*/ 7 w 55"/>
                <a:gd name="T9" fmla="*/ 55 h 55"/>
                <a:gd name="T10" fmla="*/ 48 w 55"/>
                <a:gd name="T11" fmla="*/ 55 h 55"/>
                <a:gd name="T12" fmla="*/ 55 w 55"/>
                <a:gd name="T13" fmla="*/ 48 h 55"/>
                <a:gd name="T14" fmla="*/ 55 w 55"/>
                <a:gd name="T15" fmla="*/ 7 h 55"/>
                <a:gd name="T16" fmla="*/ 48 w 55"/>
                <a:gd name="T17" fmla="*/ 0 h 55"/>
                <a:gd name="T18" fmla="*/ 41 w 55"/>
                <a:gd name="T19" fmla="*/ 41 h 55"/>
                <a:gd name="T20" fmla="*/ 14 w 55"/>
                <a:gd name="T21" fmla="*/ 41 h 55"/>
                <a:gd name="T22" fmla="*/ 14 w 55"/>
                <a:gd name="T23" fmla="*/ 14 h 55"/>
                <a:gd name="T24" fmla="*/ 41 w 55"/>
                <a:gd name="T25" fmla="*/ 14 h 55"/>
                <a:gd name="T26" fmla="*/ 41 w 55"/>
                <a:gd name="T27" fmla="*/ 4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" h="55">
                  <a:moveTo>
                    <a:pt x="4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3" y="55"/>
                    <a:pt x="7" y="55"/>
                  </a:cubicBezTo>
                  <a:cubicBezTo>
                    <a:pt x="48" y="55"/>
                    <a:pt x="48" y="55"/>
                    <a:pt x="48" y="55"/>
                  </a:cubicBezTo>
                  <a:cubicBezTo>
                    <a:pt x="52" y="55"/>
                    <a:pt x="55" y="52"/>
                    <a:pt x="55" y="48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5" y="3"/>
                    <a:pt x="52" y="0"/>
                    <a:pt x="48" y="0"/>
                  </a:cubicBezTo>
                  <a:close/>
                  <a:moveTo>
                    <a:pt x="41" y="41"/>
                  </a:moveTo>
                  <a:cubicBezTo>
                    <a:pt x="14" y="41"/>
                    <a:pt x="14" y="41"/>
                    <a:pt x="14" y="4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41" y="14"/>
                    <a:pt x="41" y="14"/>
                    <a:pt x="41" y="14"/>
                  </a:cubicBezTo>
                  <a:lnTo>
                    <a:pt x="41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46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" name="Freeform 220"/>
            <p:cNvSpPr>
              <a:spLocks/>
            </p:cNvSpPr>
            <p:nvPr/>
          </p:nvSpPr>
          <p:spPr bwMode="auto">
            <a:xfrm>
              <a:off x="8555122" y="2883368"/>
              <a:ext cx="54644" cy="50442"/>
            </a:xfrm>
            <a:custGeom>
              <a:avLst/>
              <a:gdLst>
                <a:gd name="T0" fmla="*/ 64 w 67"/>
                <a:gd name="T1" fmla="*/ 2 h 60"/>
                <a:gd name="T2" fmla="*/ 55 w 67"/>
                <a:gd name="T3" fmla="*/ 3 h 60"/>
                <a:gd name="T4" fmla="*/ 22 w 67"/>
                <a:gd name="T5" fmla="*/ 43 h 60"/>
                <a:gd name="T6" fmla="*/ 12 w 67"/>
                <a:gd name="T7" fmla="*/ 31 h 60"/>
                <a:gd name="T8" fmla="*/ 3 w 67"/>
                <a:gd name="T9" fmla="*/ 31 h 60"/>
                <a:gd name="T10" fmla="*/ 0 w 67"/>
                <a:gd name="T11" fmla="*/ 35 h 60"/>
                <a:gd name="T12" fmla="*/ 2 w 67"/>
                <a:gd name="T13" fmla="*/ 40 h 60"/>
                <a:gd name="T14" fmla="*/ 18 w 67"/>
                <a:gd name="T15" fmla="*/ 58 h 60"/>
                <a:gd name="T16" fmla="*/ 23 w 67"/>
                <a:gd name="T17" fmla="*/ 60 h 60"/>
                <a:gd name="T18" fmla="*/ 23 w 67"/>
                <a:gd name="T19" fmla="*/ 60 h 60"/>
                <a:gd name="T20" fmla="*/ 28 w 67"/>
                <a:gd name="T21" fmla="*/ 57 h 60"/>
                <a:gd name="T22" fmla="*/ 65 w 67"/>
                <a:gd name="T23" fmla="*/ 11 h 60"/>
                <a:gd name="T24" fmla="*/ 67 w 67"/>
                <a:gd name="T25" fmla="*/ 7 h 60"/>
                <a:gd name="T26" fmla="*/ 64 w 67"/>
                <a:gd name="T27" fmla="*/ 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60">
                  <a:moveTo>
                    <a:pt x="64" y="2"/>
                  </a:moveTo>
                  <a:cubicBezTo>
                    <a:pt x="61" y="0"/>
                    <a:pt x="57" y="1"/>
                    <a:pt x="55" y="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0" y="29"/>
                    <a:pt x="5" y="28"/>
                    <a:pt x="3" y="31"/>
                  </a:cubicBezTo>
                  <a:cubicBezTo>
                    <a:pt x="1" y="32"/>
                    <a:pt x="0" y="33"/>
                    <a:pt x="0" y="35"/>
                  </a:cubicBezTo>
                  <a:cubicBezTo>
                    <a:pt x="0" y="37"/>
                    <a:pt x="1" y="39"/>
                    <a:pt x="2" y="4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9"/>
                    <a:pt x="21" y="60"/>
                    <a:pt x="23" y="60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5" y="60"/>
                    <a:pt x="27" y="59"/>
                    <a:pt x="28" y="57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6" y="10"/>
                    <a:pt x="67" y="8"/>
                    <a:pt x="67" y="7"/>
                  </a:cubicBezTo>
                  <a:cubicBezTo>
                    <a:pt x="66" y="5"/>
                    <a:pt x="65" y="3"/>
                    <a:pt x="6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46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367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MERE TIL </a:t>
            </a:r>
            <a:r>
              <a:rPr lang="da-DK" dirty="0" err="1" smtClean="0"/>
              <a:t>GENANVEnDELSE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rPr lang="da-DK" smtClean="0"/>
              <a:t>5</a:t>
            </a:fld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28157">
            <a:off x="1349199" y="2160985"/>
            <a:ext cx="5412845" cy="3044726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7947">
            <a:off x="6401132" y="2862493"/>
            <a:ext cx="5412845" cy="304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2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dsholder til billede 11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2" b="30432"/>
          <a:stretch>
            <a:fillRect/>
          </a:stretch>
        </p:blipFill>
        <p:spPr/>
      </p:pic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bg1"/>
                </a:solidFill>
              </a:rPr>
              <a:t>SPØRGSMÅL?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4294967295"/>
          </p:nvPr>
        </p:nvSpPr>
        <p:spPr>
          <a:xfrm>
            <a:off x="9448800" y="331788"/>
            <a:ext cx="2743200" cy="365125"/>
          </a:xfrm>
        </p:spPr>
        <p:txBody>
          <a:bodyPr/>
          <a:lstStyle/>
          <a:p>
            <a:fld id="{F50BAC10-8C68-C54A-A15C-1CA54F70066F}" type="slidenum">
              <a:rPr lang="da-DK" smtClean="0"/>
              <a:t>50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759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01688" y="3237984"/>
            <a:ext cx="10515600" cy="2363712"/>
          </a:xfrm>
        </p:spPr>
        <p:txBody>
          <a:bodyPr/>
          <a:lstStyle/>
          <a:p>
            <a:r>
              <a:rPr lang="da-DK" sz="6000" dirty="0" smtClean="0"/>
              <a:t>GOD SOMMER!</a:t>
            </a:r>
            <a:endParaRPr lang="da-DK" sz="6000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331788"/>
            <a:ext cx="2743200" cy="365125"/>
          </a:xfrm>
        </p:spPr>
        <p:txBody>
          <a:bodyPr/>
          <a:lstStyle/>
          <a:p>
            <a:fld id="{F50BAC10-8C68-C54A-A15C-1CA54F70066F}" type="slidenum">
              <a:rPr lang="da-DK" smtClean="0"/>
              <a:pPr/>
              <a:t>51</a:t>
            </a:fld>
            <a:endParaRPr lang="da-DK"/>
          </a:p>
        </p:txBody>
      </p:sp>
      <p:pic>
        <p:nvPicPr>
          <p:cNvPr id="5" name="Pladsholder til billede 4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667" y="229482"/>
            <a:ext cx="6541911" cy="6541911"/>
          </a:xfrm>
          <a:noFill/>
        </p:spPr>
      </p:pic>
    </p:spTree>
    <p:extLst>
      <p:ext uri="{BB962C8B-B14F-4D97-AF65-F5344CB8AC3E}">
        <p14:creationId xmlns:p14="http://schemas.microsoft.com/office/powerpoint/2010/main" val="185292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dsholder til billede 11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9" b="12319"/>
          <a:stretch>
            <a:fillRect/>
          </a:stretch>
        </p:blipFill>
        <p:spPr/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-1922462" y="5019435"/>
            <a:ext cx="12192000" cy="1332854"/>
          </a:xfrm>
        </p:spPr>
        <p:txBody>
          <a:bodyPr/>
          <a:lstStyle/>
          <a:p>
            <a:r>
              <a:rPr lang="da-DK" sz="5400" dirty="0" smtClean="0">
                <a:solidFill>
                  <a:schemeClr val="bg1"/>
                </a:solidFill>
              </a:rPr>
              <a:t>GRØN ENERGI TIL</a:t>
            </a:r>
            <a:br>
              <a:rPr lang="da-DK" sz="5400" dirty="0" smtClean="0">
                <a:solidFill>
                  <a:schemeClr val="bg1"/>
                </a:solidFill>
              </a:rPr>
            </a:br>
            <a:r>
              <a:rPr lang="da-DK" sz="5400" dirty="0" smtClean="0">
                <a:solidFill>
                  <a:schemeClr val="bg1"/>
                </a:solidFill>
              </a:rPr>
              <a:t>  GRØN OMSTILLING</a:t>
            </a:r>
            <a:endParaRPr lang="da-DK" sz="5400" dirty="0">
              <a:solidFill>
                <a:schemeClr val="bg1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33178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BAC10-8C68-C54A-A15C-1CA54F70066F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srgbClr val="1A3C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srgbClr val="1A3C4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67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GRØN ENERGI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331788"/>
            <a:ext cx="2743200" cy="365125"/>
          </a:xfrm>
        </p:spPr>
        <p:txBody>
          <a:bodyPr/>
          <a:lstStyle/>
          <a:p>
            <a:fld id="{F50BAC10-8C68-C54A-A15C-1CA54F70066F}" type="slidenum">
              <a:rPr lang="da-DK" smtClean="0"/>
              <a:pPr/>
              <a:t>7</a:t>
            </a:fld>
            <a:endParaRPr lang="da-DK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38835">
            <a:off x="1117173" y="2044541"/>
            <a:ext cx="5475537" cy="3079990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9944">
            <a:off x="6212640" y="2682999"/>
            <a:ext cx="5475537" cy="307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4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6558">
            <a:off x="6358953" y="3044894"/>
            <a:ext cx="4994574" cy="28094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FORTÆLLINGen</a:t>
            </a:r>
            <a:r>
              <a:rPr lang="da-DK" dirty="0" smtClean="0"/>
              <a:t> om værdikæderne</a:t>
            </a:r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BAC10-8C68-C54A-A15C-1CA54F70066F}" type="slidenum">
              <a:rPr lang="da-DK" smtClean="0"/>
              <a:t>8</a:t>
            </a:fld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02859">
            <a:off x="1101427" y="2285999"/>
            <a:ext cx="4994574" cy="280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3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710" y="512412"/>
            <a:ext cx="9025580" cy="5839980"/>
          </a:xfrm>
          <a:prstGeom prst="rect">
            <a:avLst/>
          </a:prstGeom>
        </p:spPr>
      </p:pic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BAC10-8C68-C54A-A15C-1CA54F70066F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srgbClr val="1A3C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srgbClr val="1A3C4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28901" y="3780720"/>
            <a:ext cx="11471872" cy="1133475"/>
          </a:xfrm>
        </p:spPr>
        <p:txBody>
          <a:bodyPr/>
          <a:lstStyle/>
          <a:p>
            <a:r>
              <a:rPr lang="da-DK" sz="4400" dirty="0" smtClean="0"/>
              <a:t>VESTFORBRÆNDING</a:t>
            </a:r>
            <a:br>
              <a:rPr lang="da-DK" sz="4400" dirty="0" smtClean="0"/>
            </a:br>
            <a:r>
              <a:rPr lang="da-DK" sz="2400" dirty="0" smtClean="0"/>
              <a:t>- EN DEL AF Den CIRKULÆRE ØKONOMI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188543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 skabelon 16:9">
  <a:themeElements>
    <a:clrScheme name="VF 5">
      <a:dk1>
        <a:srgbClr val="000000"/>
      </a:dk1>
      <a:lt1>
        <a:srgbClr val="FFFFFF"/>
      </a:lt1>
      <a:dk2>
        <a:srgbClr val="1A3C46"/>
      </a:dk2>
      <a:lt2>
        <a:srgbClr val="F8F6EF"/>
      </a:lt2>
      <a:accent1>
        <a:srgbClr val="83BC30"/>
      </a:accent1>
      <a:accent2>
        <a:srgbClr val="1A3C46"/>
      </a:accent2>
      <a:accent3>
        <a:srgbClr val="739AA8"/>
      </a:accent3>
      <a:accent4>
        <a:srgbClr val="006934"/>
      </a:accent4>
      <a:accent5>
        <a:srgbClr val="FECD30"/>
      </a:accent5>
      <a:accent6>
        <a:srgbClr val="F39120"/>
      </a:accent6>
      <a:hlink>
        <a:srgbClr val="1A3C46"/>
      </a:hlink>
      <a:folHlink>
        <a:srgbClr val="1A3C46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wrap="squar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>
            <a:latin typeface="Verdana" charset="0"/>
            <a:ea typeface="Verdana" charset="0"/>
            <a:cs typeface="Verdana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om Powerpoint skabelon m logo.potx" id="{1A8C1698-80B0-4394-817D-4732368113D9}" vid="{32B65234-D79D-4220-83AC-5B99BD71E322}"/>
    </a:ext>
  </a:extLst>
</a:theme>
</file>

<file path=ppt/theme/theme2.xml><?xml version="1.0" encoding="utf-8"?>
<a:theme xmlns:a="http://schemas.openxmlformats.org/drawingml/2006/main" name="1_PowerPoint skabelon 16:9">
  <a:themeElements>
    <a:clrScheme name="VF 5">
      <a:dk1>
        <a:srgbClr val="000000"/>
      </a:dk1>
      <a:lt1>
        <a:srgbClr val="FFFFFF"/>
      </a:lt1>
      <a:dk2>
        <a:srgbClr val="1A3C46"/>
      </a:dk2>
      <a:lt2>
        <a:srgbClr val="F8F6EF"/>
      </a:lt2>
      <a:accent1>
        <a:srgbClr val="83BC30"/>
      </a:accent1>
      <a:accent2>
        <a:srgbClr val="1A3C46"/>
      </a:accent2>
      <a:accent3>
        <a:srgbClr val="739AA8"/>
      </a:accent3>
      <a:accent4>
        <a:srgbClr val="006934"/>
      </a:accent4>
      <a:accent5>
        <a:srgbClr val="FECD30"/>
      </a:accent5>
      <a:accent6>
        <a:srgbClr val="F39120"/>
      </a:accent6>
      <a:hlink>
        <a:srgbClr val="1A3C46"/>
      </a:hlink>
      <a:folHlink>
        <a:srgbClr val="1A3C46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wrap="squar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>
            <a:latin typeface="Verdana" charset="0"/>
            <a:ea typeface="Verdana" charset="0"/>
            <a:cs typeface="Verdana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æsentation1" id="{9D3D4BEB-2E58-41A8-9307-14F029182F4A}" vid="{CAA44961-672D-4715-89E9-D7518404380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Lib" ma:contentTypeID="0x01010E00111387822BEA68449B92FE56584446900067AF47E97264B844807C3092E1C24BD1" ma:contentTypeVersion="16" ma:contentTypeDescription="EXDocument" ma:contentTypeScope="" ma:versionID="f3f2c460e89aac144f1c243767dd86cd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3/fields" targetNamespace="http://schemas.microsoft.com/office/2006/metadata/properties" ma:root="true" ma:fieldsID="7e3e4ba14b47398bb266da68d15b49bf" ns1:_="" ns2:_="">
    <xsd:import namespace="http://schemas.microsoft.com/sharepoint/v3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EXDocumentID" minOccurs="0"/>
                <xsd:element ref="ns2:EXCoreDocType" minOccurs="0"/>
                <xsd:element ref="ns2:EXHash" minOccurs="0"/>
                <xsd:element ref="ns2:EXTimestamp" minOccurs="0"/>
                <xsd:element ref="ns1:_dlc_Exemp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13" nillable="true" ma:displayName="Exempt from Policy" ma:hidden="true" ma:internalName="_dlc_Exemp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EXDocumentID" ma:index="9" nillable="true" ma:displayName="EXDocumentID" ma:internalName="EXDocumentID" ma:readOnly="true">
      <xsd:simpleType>
        <xsd:restriction base="dms:Text"/>
      </xsd:simpleType>
    </xsd:element>
    <xsd:element name="EXCoreDocType" ma:index="10" nillable="true" ma:displayName="EXCoreDocType" ma:internalName="EXCoreDocType" ma:readOnly="true">
      <xsd:simpleType>
        <xsd:restriction base="dms:Text"/>
      </xsd:simpleType>
    </xsd:element>
    <xsd:element name="EXHash" ma:index="11" nillable="true" ma:displayName="EXHash" ma:internalName="EXHash" ma:readOnly="true">
      <xsd:simpleType>
        <xsd:restriction base="dms:Text"/>
      </xsd:simpleType>
    </xsd:element>
    <xsd:element name="EXTimestamp" ma:index="12" nillable="true" ma:displayName="EXTimestamp" ma:internalName="EXTimestamp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p:Policy xmlns:p="office.server.policy" id="" local="true">
  <p:Name>DocLib</p:Name>
  <p:Description/>
  <p:Statement/>
  <p:PolicyItems>
    <p:PolicyItem featureId="ExformaticsQualityPolicy" staticId="0x01010E00111387822BEA68449B92FE5658444690|1824398944" UniqueId="4a8ab74a-c6ac-49e1-8489-e20d795e61ed">
      <p:Name>Exformatics Quality Controls</p:Name>
      <p:Description>Generates a unique global document id for each document added. Supports regulatory and patent documents.</p:Description>
      <p:CustomData>
        <config>
          <UniqueEXDocID>true</UniqueEXDocID>
          <AddDefaultValues>true</AddDefaultValues>
          <SignedApproval>true</SignedApproval>
          <RegulatoryDocument>false</RegulatoryDocument>
          <PatentDocument>false</PatentDocument>
          <DocIDServer>http://esdher.vestfor.dk</DocIDServer>
          <EXCoreDocType>Type1A</EXCoreDocType>
        </config>
      </p:CustomData>
    </p:PolicyItem>
  </p:PolicyItems>
</p:Policy>
</file>

<file path=customXml/item3.xml><?xml version="1.0" encoding="utf-8"?>
<?mso-contentType ?>
<spe:Receivers xmlns:spe="http://schemas.microsoft.com/sharepoint/events">
  <Receiver>
    <Name>Exformatics Unique Document ID Feature</Name>
    <Synchronization>Synchronous</Synchronization>
    <Type>3</Type>
    <SequenceNumber>111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10001</Type>
    <SequenceNumber>950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10002</Type>
    <SequenceNumber>1152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Asynchronous</Synchronization>
    <Type>10009</Type>
    <SequenceNumber>1153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Asynchronous</Synchronization>
    <Type>10004</Type>
    <SequenceNumber>1154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Asynchronous</Synchronization>
    <Type>10003</Type>
    <SequenceNumber>1160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4</Type>
    <SequenceNumber>115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5</Type>
    <SequenceNumber>116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6</Type>
    <SequenceNumber>117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2</Type>
    <SequenceNumber>112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3</Type>
    <SequenceNumber>111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10001</Type>
    <SequenceNumber>950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10002</Type>
    <SequenceNumber>1152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Asynchronous</Synchronization>
    <Type>10009</Type>
    <SequenceNumber>1153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Asynchronous</Synchronization>
    <Type>10004</Type>
    <SequenceNumber>1154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Asynchronous</Synchronization>
    <Type>10003</Type>
    <SequenceNumber>1160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4</Type>
    <SequenceNumber>115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5</Type>
    <SequenceNumber>116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6</Type>
    <SequenceNumber>117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2</Type>
    <SequenceNumber>112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3</Type>
    <SequenceNumber>111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10001</Type>
    <SequenceNumber>950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10002</Type>
    <SequenceNumber>1152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Asynchronous</Synchronization>
    <Type>10009</Type>
    <SequenceNumber>1153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Asynchronous</Synchronization>
    <Type>10004</Type>
    <SequenceNumber>1154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Asynchronous</Synchronization>
    <Type>10003</Type>
    <SequenceNumber>1160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4</Type>
    <SequenceNumber>115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5</Type>
    <SequenceNumber>116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6</Type>
    <SequenceNumber>117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2</Type>
    <SequenceNumber>112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3</Type>
    <SequenceNumber>111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10001</Type>
    <SequenceNumber>950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10002</Type>
    <SequenceNumber>1152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Asynchronous</Synchronization>
    <Type>10009</Type>
    <SequenceNumber>1153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Asynchronous</Synchronization>
    <Type>10004</Type>
    <SequenceNumber>1154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Asynchronous</Synchronization>
    <Type>10003</Type>
    <SequenceNumber>1160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4</Type>
    <SequenceNumber>115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5</Type>
    <SequenceNumber>116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6</Type>
    <SequenceNumber>117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  <Receiver>
    <Name>Exformatics Unique Document ID Feature</Name>
    <Synchronization>Synchronous</Synchronization>
    <Type>2</Type>
    <SequenceNumber>112</SequenceNumber>
    <Url/>
    <Assembly>Exformatics.Ecm.Sp.Features.DocumentIntegrityPolicy, Version=7.6.35.64, Culture=neutral, PublicKeyToken=72fe5af1b9916199</Assembly>
    <Class>Exformatics.Ecm.Sp.Features.DocumentIntegrityPolicy.EXUniqueDocumentID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XDocumentID xmlns="http://schemas.microsoft.com/sharepoint/v3/fields">000901428</EXDocumentID>
    <EXCoreDocType xmlns="http://schemas.microsoft.com/sharepoint/v3/fields">Type1A</EXCoreDocType>
    <EXHash xmlns="http://schemas.microsoft.com/sharepoint/v3/fields">22917BB32FB4D6E222E9F75B86B0F8C431987AA5B6282C2D4D27D7664965FC2DEA6C864902E137644734D77114479915E3245A3B480E727F176D1E62222A</EXHash>
    <EXTimestamp xmlns="http://schemas.microsoft.com/sharepoint/v3/fields">22-06-2018 15:57:04</EXTimestamp>
  </documentManagement>
</p:properties>
</file>

<file path=customXml/itemProps1.xml><?xml version="1.0" encoding="utf-8"?>
<ds:datastoreItem xmlns:ds="http://schemas.openxmlformats.org/officeDocument/2006/customXml" ds:itemID="{716CBDC9-4EAA-4254-924C-8BBCA1C980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72CB1E1-B6AA-4410-AADF-058F7070D158}">
  <ds:schemaRefs>
    <ds:schemaRef ds:uri="office.server.policy"/>
  </ds:schemaRefs>
</ds:datastoreItem>
</file>

<file path=customXml/itemProps3.xml><?xml version="1.0" encoding="utf-8"?>
<ds:datastoreItem xmlns:ds="http://schemas.openxmlformats.org/officeDocument/2006/customXml" ds:itemID="{28AF861B-BB12-4650-B633-067572506186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0DF5140B-DC72-4CEA-A640-01B0617F8EBF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6B13944F-8063-4775-83E3-F7481CB8F83F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sharepoint/v3/field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Tom Powerpoint med logo</Template>
  <TotalTime>689</TotalTime>
  <Words>2289</Words>
  <Application>Microsoft Office PowerPoint</Application>
  <PresentationFormat>Widescreen</PresentationFormat>
  <Paragraphs>372</Paragraphs>
  <Slides>51</Slides>
  <Notes>20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51</vt:i4>
      </vt:variant>
    </vt:vector>
  </HeadingPairs>
  <TitlesOfParts>
    <vt:vector size="58" baseType="lpstr">
      <vt:lpstr>Arial</vt:lpstr>
      <vt:lpstr>Calibri</vt:lpstr>
      <vt:lpstr>Helvetica</vt:lpstr>
      <vt:lpstr>Verdana</vt:lpstr>
      <vt:lpstr>Wingdings</vt:lpstr>
      <vt:lpstr>PowerPoint skabelon 16:9</vt:lpstr>
      <vt:lpstr>1_PowerPoint skabelon 16:9</vt:lpstr>
      <vt:lpstr>Sommerbrunch 2018</vt:lpstr>
      <vt:lpstr>Sommerbrunch 2018</vt:lpstr>
      <vt:lpstr>PowerPoint-præsentation</vt:lpstr>
      <vt:lpstr>rammebetingelser</vt:lpstr>
      <vt:lpstr>MERE TIL GENANVEnDELSE</vt:lpstr>
      <vt:lpstr>GRØN ENERGI TIL   GRØN OMSTILLING</vt:lpstr>
      <vt:lpstr>GRØN ENERGI</vt:lpstr>
      <vt:lpstr>FORTÆLLINGen om værdikæderne</vt:lpstr>
      <vt:lpstr>VESTFORBRÆNDING - EN DEL AF Den CIRKULÆRE ØKONOMI</vt:lpstr>
      <vt:lpstr>GENNEMSIGTIGHED god LEDElse Efterlevelse</vt:lpstr>
      <vt:lpstr>FoRmAND og bestyRelse  siger TAK FOR GODT SAMARBEJDE!</vt:lpstr>
      <vt:lpstr> </vt:lpstr>
      <vt:lpstr>Årsregnskab 2017 Resultatopgørelse VESTFORBRÆNDING</vt:lpstr>
      <vt:lpstr>Årsregnskab 2017 Nøgletal Energi og Distribution</vt:lpstr>
      <vt:lpstr>Årsregnskab 2017 Resultatopgørelse Energi og Distribution</vt:lpstr>
      <vt:lpstr>Årsregnskab 2017 Nøgletal Kommuneservice</vt:lpstr>
      <vt:lpstr>Årsregnskab 2017 Resultatopgørelse Kommuneservice</vt:lpstr>
      <vt:lpstr>Årsregnskab 2017 Balance Vestforbrænding</vt:lpstr>
      <vt:lpstr> </vt:lpstr>
      <vt:lpstr>Budget 2019 - Hovedforudsætninger</vt:lpstr>
      <vt:lpstr>Budget 2019 Resultatopgørelse Vestforbrænding</vt:lpstr>
      <vt:lpstr>Budget 2019 Resultatopgørelse forretningsområder</vt:lpstr>
      <vt:lpstr>Budget 2019 Nøgletal Energi og distribution</vt:lpstr>
      <vt:lpstr>Budget 2019 Budget Energi og distribution</vt:lpstr>
      <vt:lpstr>Budget 2019 Nøgletal Kommuneservice</vt:lpstr>
      <vt:lpstr>Budget 2019 Budget Kommuneservice</vt:lpstr>
      <vt:lpstr>Budget 2019 Investeringsbudget Vestforbrænding</vt:lpstr>
      <vt:lpstr>Budget 2019 Balancebudget Vestforbrænding</vt:lpstr>
      <vt:lpstr>BARE LIDT AF HVAD VI HAR NÅET …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Sidste nyt fra peter’s kontor</vt:lpstr>
      <vt:lpstr>Glad kamel KØBENHAVNS KOMMUNE - LÅNERAMME 2017-2018 GODKENDT – VINGE - MERE FJERNVARME I LYNGBY - HALSNÆS FORSYNING </vt:lpstr>
      <vt:lpstr>HVAD BRINGER RESTEN AF 2018 …</vt:lpstr>
      <vt:lpstr>Dynamisk strategi 2025-2030</vt:lpstr>
      <vt:lpstr>Bestyrelsens strategi seminar 2018 Økonomisk strategi</vt:lpstr>
      <vt:lpstr>Bestyrelsens strategi seminar 2018 Økonomisk strategi</vt:lpstr>
      <vt:lpstr>Potentielle INVESTERINGER energi- og miljøforbedringer</vt:lpstr>
      <vt:lpstr>KVALIFICERING OG INDSTILING AF INVESTERINGER                                                  PÅ BESTYRELSESMØDE 413 i SEPTEMBER </vt:lpstr>
      <vt:lpstr>Dynamisk strategi 2025-2030</vt:lpstr>
      <vt:lpstr>RAMMEBETINGELSER</vt:lpstr>
      <vt:lpstr>Dynamisk strategi 2025-2030</vt:lpstr>
      <vt:lpstr>Bestyrelsens strategi seminar 2018 INTERESSEVARETAGELSE</vt:lpstr>
      <vt:lpstr>PowerPoint-præsentation</vt:lpstr>
      <vt:lpstr>Kulturmåling 2018 </vt:lpstr>
      <vt:lpstr>SPØRGSMÅL?</vt:lpstr>
      <vt:lpstr>GOD SOMMER!</vt:lpstr>
    </vt:vector>
  </TitlesOfParts>
  <Company>Vestforbrændingen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Sommerbrunch 2018</dc:title>
  <dc:creator>Kirsten Bojsen (KRB)</dc:creator>
  <cp:lastModifiedBy>Per-Henrik Goosmann (PGO)</cp:lastModifiedBy>
  <cp:revision>56</cp:revision>
  <cp:lastPrinted>2018-06-14T12:37:27Z</cp:lastPrinted>
  <dcterms:created xsi:type="dcterms:W3CDTF">2018-06-12T11:08:13Z</dcterms:created>
  <dcterms:modified xsi:type="dcterms:W3CDTF">2018-07-11T11:30:36Z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L_AuthorInitials">
    <vt:lpwstr>PGO</vt:lpwstr>
  </property>
  <property fmtid="{D5CDD505-2E9C-101B-9397-08002B2CF9AE}" pid="3" name="fInit">
    <vt:lpwstr>PGO</vt:lpwstr>
  </property>
  <property fmtid="{D5CDD505-2E9C-101B-9397-08002B2CF9AE}" pid="4" name="fNavn">
    <vt:lpwstr>Per-Henrik Goosmann (PGO)</vt:lpwstr>
  </property>
  <property fmtid="{D5CDD505-2E9C-101B-9397-08002B2CF9AE}" pid="5" name="fAfdeling">
    <vt:lpwstr>Kommunikation</vt:lpwstr>
  </property>
  <property fmtid="{D5CDD505-2E9C-101B-9397-08002B2CF9AE}" pid="6" name="fTelefon">
    <vt:lpwstr>44857117</vt:lpwstr>
  </property>
  <property fmtid="{D5CDD505-2E9C-101B-9397-08002B2CF9AE}" pid="7" name="fEmail">
    <vt:lpwstr>PGO@vestfor.dk</vt:lpwstr>
  </property>
  <property fmtid="{D5CDD505-2E9C-101B-9397-08002B2CF9AE}" pid="8" name="fIcon">
    <vt:lpwstr>http://www.exformatics.com/images/logo_new.jpg</vt:lpwstr>
  </property>
  <property fmtid="{D5CDD505-2E9C-101B-9397-08002B2CF9AE}" pid="9" name="fKontor">
    <vt:lpwstr>Kommunikation</vt:lpwstr>
  </property>
  <property fmtid="{D5CDD505-2E9C-101B-9397-08002B2CF9AE}" pid="10" name="fFornavn">
    <vt:lpwstr>Per-Henrik Goosmann</vt:lpwstr>
  </property>
  <property fmtid="{D5CDD505-2E9C-101B-9397-08002B2CF9AE}" pid="11" name="fEfternavn">
    <vt:lpwstr>(PGO)</vt:lpwstr>
  </property>
  <property fmtid="{D5CDD505-2E9C-101B-9397-08002B2CF9AE}" pid="12" name="EntityNameForeign">
    <vt:lpwstr>DL_Activities</vt:lpwstr>
  </property>
  <property fmtid="{D5CDD505-2E9C-101B-9397-08002B2CF9AE}" pid="13" name="EntityId">
    <vt:lpwstr>25919</vt:lpwstr>
  </property>
  <property fmtid="{D5CDD505-2E9C-101B-9397-08002B2CF9AE}" pid="14" name="DL_Id">
    <vt:lpwstr>25919</vt:lpwstr>
  </property>
  <property fmtid="{D5CDD505-2E9C-101B-9397-08002B2CF9AE}" pid="15" name="DL_CaseNo">
    <vt:lpwstr>15-02198</vt:lpwstr>
  </property>
  <property fmtid="{D5CDD505-2E9C-101B-9397-08002B2CF9AE}" pid="16" name="sNr">
    <vt:lpwstr>15-02198</vt:lpwstr>
  </property>
  <property fmtid="{D5CDD505-2E9C-101B-9397-08002B2CF9AE}" pid="17" name="sTitel">
    <vt:lpwstr>Sagsforberedende PBA</vt:lpwstr>
  </property>
  <property fmtid="{D5CDD505-2E9C-101B-9397-08002B2CF9AE}" pid="18" name="sInit">
    <vt:lpwstr>KRB</vt:lpwstr>
  </property>
  <property fmtid="{D5CDD505-2E9C-101B-9397-08002B2CF9AE}" pid="19" name="sProjekt">
    <vt:lpwstr/>
  </property>
  <property fmtid="{D5CDD505-2E9C-101B-9397-08002B2CF9AE}" pid="20" name="CaseNo">
    <vt:lpwstr>15-02198</vt:lpwstr>
  </property>
  <property fmtid="{D5CDD505-2E9C-101B-9397-08002B2CF9AE}" pid="21" name="sBehandlerNavn">
    <vt:lpwstr>Kirsten Bojsen</vt:lpwstr>
  </property>
  <property fmtid="{D5CDD505-2E9C-101B-9397-08002B2CF9AE}" pid="22" name="DL_TextBox">
    <vt:lpwstr/>
  </property>
  <property fmtid="{D5CDD505-2E9C-101B-9397-08002B2CF9AE}" pid="23" name="sAnsvarligNavn">
    <vt:lpwstr>Kirsten Bojsen</vt:lpwstr>
  </property>
  <property fmtid="{D5CDD505-2E9C-101B-9397-08002B2CF9AE}" pid="24" name="ContentTypeId">
    <vt:lpwstr>0x01010E00111387822BEA68449B92FE56584446900067AF47E97264B844807C3092E1C24BD1</vt:lpwstr>
  </property>
  <property fmtid="{D5CDD505-2E9C-101B-9397-08002B2CF9AE}" pid="25" name="EXDocumentID">
    <vt:lpwstr>000901428</vt:lpwstr>
  </property>
</Properties>
</file>